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1" Type="http://schemas.openxmlformats.org/officeDocument/2006/relationships/slide" Target="slides/slide80.xml" /><Relationship Id="rId82" Type="http://schemas.openxmlformats.org/officeDocument/2006/relationships/slide" Target="slides/slide81.xml" /><Relationship Id="rId83" Type="http://schemas.openxmlformats.org/officeDocument/2006/relationships/slide" Target="slides/slide82.xml" /><Relationship Id="rId84" Type="http://schemas.openxmlformats.org/officeDocument/2006/relationships/slide" Target="slides/slide83.xml" /><Relationship Id="rId85" Type="http://schemas.openxmlformats.org/officeDocument/2006/relationships/slide" Target="slides/slide84.xml" /><Relationship Id="rId86" Type="http://schemas.openxmlformats.org/officeDocument/2006/relationships/slide" Target="slides/slide85.xml" /><Relationship Id="rId87" Type="http://schemas.openxmlformats.org/officeDocument/2006/relationships/slide" Target="slides/slide86.xml" /><Relationship Id="rId88" Type="http://schemas.openxmlformats.org/officeDocument/2006/relationships/slide" Target="slides/slide87.xml" /><Relationship Id="rId89" Type="http://schemas.openxmlformats.org/officeDocument/2006/relationships/slide" Target="slides/slide88.xml" /><Relationship Id="rId90" Type="http://schemas.openxmlformats.org/officeDocument/2006/relationships/slide" Target="slides/slide89.xml" /><Relationship Id="rId91" Type="http://schemas.openxmlformats.org/officeDocument/2006/relationships/slide" Target="slides/slide90.xml" /><Relationship Id="rId92" Type="http://schemas.openxmlformats.org/officeDocument/2006/relationships/slide" Target="slides/slide91.xml" /><Relationship Id="rId93" Type="http://schemas.openxmlformats.org/officeDocument/2006/relationships/slide" Target="slides/slide92.xml" /><Relationship Id="rId94" Type="http://schemas.openxmlformats.org/officeDocument/2006/relationships/slide" Target="slides/slide93.xml" /><Relationship Id="rId95" Type="http://schemas.openxmlformats.org/officeDocument/2006/relationships/slide" Target="slides/slide94.xml" /><Relationship Id="rId96" Type="http://schemas.openxmlformats.org/officeDocument/2006/relationships/slide" Target="slides/slide95.xml" /><Relationship Id="rId97" Type="http://schemas.openxmlformats.org/officeDocument/2006/relationships/slide" Target="slides/slide96.xml" /><Relationship Id="rId98" Type="http://schemas.openxmlformats.org/officeDocument/2006/relationships/slide" Target="slides/slide97.xml" /><Relationship Id="rId99" Type="http://schemas.openxmlformats.org/officeDocument/2006/relationships/slide" Target="slides/slide98.xml" /><Relationship Id="rId100" Type="http://schemas.openxmlformats.org/officeDocument/2006/relationships/slide" Target="slides/slide99.xml" /><Relationship Id="rId101" Type="http://schemas.openxmlformats.org/officeDocument/2006/relationships/slide" Target="slides/slide100.xml" /><Relationship Id="rId102" Type="http://schemas.openxmlformats.org/officeDocument/2006/relationships/slide" Target="slides/slide101.xml" /><Relationship Id="rId103" Type="http://schemas.openxmlformats.org/officeDocument/2006/relationships/slide" Target="slides/slide102.xml" /><Relationship Id="rId104" Type="http://schemas.openxmlformats.org/officeDocument/2006/relationships/slide" Target="slides/slide103.xml" /><Relationship Id="rId105" Type="http://schemas.openxmlformats.org/officeDocument/2006/relationships/notesMaster" Target="notesMasters/notesMaster1.xml" /><Relationship Id="rId107" Type="http://schemas.openxmlformats.org/officeDocument/2006/relationships/viewProps" Target="viewProps.xml" /><Relationship Id="rId10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09" Type="http://schemas.openxmlformats.org/officeDocument/2006/relationships/tableStyles" Target="tableStyles.xml" /><Relationship Id="rId10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?>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?>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?>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?>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?>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?>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?>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?>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?>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?>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?>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?>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?>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?>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?>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?>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?>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?>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?>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?>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?>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?>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?>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?>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?>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?>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?>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?>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?>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?>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?>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?>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?>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?>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?>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?>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?>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?>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?>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?>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?>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?>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?>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?>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?>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?>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?>
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?>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?>
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?>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?>
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?>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?>
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?>
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?>
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?>
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?>
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?>
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objectives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not,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idea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done.</a:t>
            </a:r>
            <a:r>
              <a:rPr/>
              <a:t> </a:t>
            </a:r>
            <a:r>
              <a:rPr/>
              <a:t>You’ll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models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chosen.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section.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limitations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slides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gave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graduate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seminar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pair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writing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Encyclopedia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articles</a:t>
            </a:r>
            <a:r>
              <a:rPr/>
              <a:t> </a:t>
            </a:r>
            <a:r>
              <a:rPr/>
              <a:t>cover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(Centers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CDC</a:t>
            </a:r>
            <a:r>
              <a:rPr/>
              <a:t> </a:t>
            </a:r>
            <a:r>
              <a:rPr/>
              <a:t>responds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emerging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threats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former</a:t>
            </a:r>
            <a:r>
              <a:rPr/>
              <a:t> </a:t>
            </a:r>
            <a:r>
              <a:rPr/>
              <a:t>director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focus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efforts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monitor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diverse</a:t>
            </a:r>
            <a:r>
              <a:rPr/>
              <a:t> </a:t>
            </a:r>
            <a:r>
              <a:rPr/>
              <a:t>populations</a:t>
            </a:r>
            <a:r>
              <a:rPr/>
              <a:t> </a:t>
            </a:r>
            <a:r>
              <a:rPr/>
              <a:t>(Frieden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(NHIS)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status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35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adult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(if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available)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(Parsons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NHIS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(Martinez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activity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(Carlson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utilization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screening</a:t>
            </a:r>
            <a:r>
              <a:rPr/>
              <a:t> </a:t>
            </a:r>
            <a:r>
              <a:rPr/>
              <a:t>(White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(NHANES)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participant</a:t>
            </a:r>
            <a:r>
              <a:rPr/>
              <a:t> </a:t>
            </a:r>
            <a:r>
              <a:rPr/>
              <a:t>(Johnson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Sera,</a:t>
            </a:r>
            <a:r>
              <a:rPr/>
              <a:t> </a:t>
            </a:r>
            <a:r>
              <a:rPr/>
              <a:t>plasma,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urine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exam.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sera</a:t>
            </a:r>
            <a:r>
              <a:rPr/>
              <a:t> </a:t>
            </a:r>
            <a:r>
              <a:rPr/>
              <a:t>specimens,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consent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uneven</a:t>
            </a:r>
            <a:r>
              <a:rPr/>
              <a:t> </a:t>
            </a:r>
            <a:r>
              <a:rPr/>
              <a:t>(Gabriel</a:t>
            </a:r>
            <a:r>
              <a:rPr/>
              <a:t> </a:t>
            </a:r>
            <a:r>
              <a:rPr/>
              <a:t>2014).</a:t>
            </a:r>
            <a:r>
              <a:rPr/>
              <a:t> </a:t>
            </a:r>
            <a:r>
              <a:rPr/>
              <a:t>NHANES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dietary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diabetes</a:t>
            </a:r>
            <a:r>
              <a:rPr/>
              <a:t> </a:t>
            </a:r>
            <a:r>
              <a:rPr/>
              <a:t>(Casagrande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relationship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hydration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obesity</a:t>
            </a:r>
            <a:r>
              <a:rPr/>
              <a:t> </a:t>
            </a:r>
            <a:r>
              <a:rPr/>
              <a:t>(Chang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D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telomere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(Beilfuss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(BRFSS)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behaviors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digit</a:t>
            </a:r>
            <a:r>
              <a:rPr/>
              <a:t> </a:t>
            </a:r>
            <a:r>
              <a:rPr/>
              <a:t>dialing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cell</a:t>
            </a:r>
            <a:r>
              <a:rPr/>
              <a:t> </a:t>
            </a:r>
            <a:r>
              <a:rPr/>
              <a:t>phone</a:t>
            </a:r>
            <a:r>
              <a:rPr/>
              <a:t> </a:t>
            </a:r>
            <a:r>
              <a:rPr/>
              <a:t>numbers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2008</a:t>
            </a:r>
            <a:r>
              <a:rPr/>
              <a:t> </a:t>
            </a:r>
            <a:r>
              <a:rPr/>
              <a:t>onward)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400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largest</a:t>
            </a:r>
            <a:r>
              <a:rPr/>
              <a:t> </a:t>
            </a:r>
            <a:r>
              <a:rPr/>
              <a:t>telephone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(Pierannunzi</a:t>
            </a:r>
            <a:r>
              <a:rPr/>
              <a:t> </a:t>
            </a:r>
            <a:r>
              <a:rPr/>
              <a:t>2013).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trends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(Bhan</a:t>
            </a:r>
            <a:r>
              <a:rPr/>
              <a:t> </a:t>
            </a:r>
            <a:r>
              <a:rPr/>
              <a:t>2015),</a:t>
            </a:r>
            <a:r>
              <a:rPr/>
              <a:t> </a:t>
            </a:r>
            <a:r>
              <a:rPr/>
              <a:t>fall</a:t>
            </a:r>
            <a:r>
              <a:rPr/>
              <a:t> </a:t>
            </a:r>
            <a:r>
              <a:rPr/>
              <a:t>injuries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elderly</a:t>
            </a:r>
            <a:r>
              <a:rPr/>
              <a:t> </a:t>
            </a:r>
            <a:r>
              <a:rPr/>
              <a:t>(Bergen</a:t>
            </a:r>
            <a:r>
              <a:rPr/>
              <a:t> </a:t>
            </a:r>
            <a:r>
              <a:rPr/>
              <a:t>2016),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male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female</a:t>
            </a:r>
            <a:r>
              <a:rPr/>
              <a:t> </a:t>
            </a:r>
            <a:r>
              <a:rPr/>
              <a:t>caregivers</a:t>
            </a:r>
            <a:r>
              <a:rPr/>
              <a:t> </a:t>
            </a:r>
            <a:r>
              <a:rPr/>
              <a:t>(Edwards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maintains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  <a:r>
              <a:rPr/>
              <a:t> </a:t>
            </a:r>
            <a:r>
              <a:rPr/>
              <a:t>(NDI),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centralized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District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Columbia.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raw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lets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submit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died</a:t>
            </a:r>
            <a:r>
              <a:rPr/>
              <a:t> </a:t>
            </a:r>
            <a:r>
              <a:rPr/>
              <a:t>(CDC</a:t>
            </a:r>
            <a:r>
              <a:rPr/>
              <a:t> </a:t>
            </a:r>
            <a:r>
              <a:rPr/>
              <a:t>2016).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linked</a:t>
            </a:r>
            <a:r>
              <a:rPr/>
              <a:t> </a:t>
            </a:r>
            <a:r>
              <a:rPr/>
              <a:t>automatically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NDI.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</a:t>
            </a:r>
            <a:r>
              <a:rPr/>
              <a:t> </a:t>
            </a:r>
            <a:r>
              <a:rPr/>
              <a:t>restrict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certificate,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geographically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demographically</a:t>
            </a:r>
            <a:r>
              <a:rPr/>
              <a:t> </a:t>
            </a:r>
            <a:r>
              <a:rPr/>
              <a:t>aggregated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births)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reduced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identifiers</a:t>
            </a:r>
            <a:r>
              <a:rPr/>
              <a:t> </a:t>
            </a:r>
            <a:r>
              <a:rPr/>
              <a:t>removed.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CDC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tracking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infectious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  <a:r>
              <a:rPr/>
              <a:t> </a:t>
            </a:r>
            <a:r>
              <a:rPr/>
              <a:t>(FluSurv-Net)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hospitalizations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267</a:t>
            </a:r>
            <a:r>
              <a:rPr/>
              <a:t> </a:t>
            </a:r>
            <a:r>
              <a:rPr/>
              <a:t>acute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hospitals</a:t>
            </a:r>
            <a:r>
              <a:rPr/>
              <a:t> </a:t>
            </a:r>
            <a:r>
              <a:rPr/>
              <a:t>serving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27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(Chaves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Real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influenza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FluView</a:t>
            </a:r>
            <a:r>
              <a:rPr/>
              <a:t> </a:t>
            </a:r>
            <a:r>
              <a:rPr/>
              <a:t>website</a:t>
            </a:r>
            <a:r>
              <a:rPr/>
              <a:t> </a:t>
            </a:r>
            <a:r>
              <a:rPr/>
              <a:t>(</a:t>
            </a:r>
            <a:r>
              <a:rPr/>
              <a:t>https://www.cdc.gov/flu/weekly/</a:t>
            </a:r>
            <a:r>
              <a:rPr/>
              <a:t>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site</a:t>
            </a:r>
            <a:r>
              <a:rPr/>
              <a:t> </a:t>
            </a:r>
            <a:r>
              <a:rPr/>
              <a:t>reports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weekly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outpatient</a:t>
            </a:r>
            <a:r>
              <a:rPr/>
              <a:t> </a:t>
            </a:r>
            <a:r>
              <a:rPr/>
              <a:t>visits,</a:t>
            </a:r>
            <a:r>
              <a:rPr/>
              <a:t> </a:t>
            </a:r>
            <a:r>
              <a:rPr/>
              <a:t>hospitalizations,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influenza.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monitors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spread,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strain</a:t>
            </a:r>
            <a:r>
              <a:rPr/>
              <a:t> </a:t>
            </a:r>
            <a:r>
              <a:rPr/>
              <a:t>type,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resistance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influenza.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FoodNet</a:t>
            </a:r>
            <a:r>
              <a:rPr/>
              <a:t> </a:t>
            </a:r>
            <a:r>
              <a:rPr/>
              <a:t>tracks</a:t>
            </a:r>
            <a:r>
              <a:rPr/>
              <a:t> </a:t>
            </a:r>
            <a:r>
              <a:rPr/>
              <a:t>laboratory</a:t>
            </a:r>
            <a:r>
              <a:rPr/>
              <a:t> </a:t>
            </a:r>
            <a:r>
              <a:rPr/>
              <a:t>confirmed</a:t>
            </a:r>
            <a:r>
              <a:rPr/>
              <a:t> </a:t>
            </a:r>
            <a:r>
              <a:rPr/>
              <a:t>food-borne</a:t>
            </a:r>
            <a:r>
              <a:rPr/>
              <a:t> </a:t>
            </a:r>
            <a:r>
              <a:rPr/>
              <a:t>illnesses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48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(Crim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(meaning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team)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analyze.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analysis.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reference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emphasize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data</a:t>
            </a:r>
            <a:r>
              <a:rPr/>
              <a:t>”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confusion.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private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Centers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items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benefit,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treat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close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con’t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luxury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is.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ancillary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IRB</a:t>
            </a:r>
            <a:r>
              <a:rPr/>
              <a:t> </a:t>
            </a:r>
            <a:r>
              <a:rPr/>
              <a:t>approval.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discuss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coordinators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piggy</a:t>
            </a:r>
            <a:r>
              <a:rPr/>
              <a:t> </a:t>
            </a:r>
            <a:r>
              <a:rPr/>
              <a:t>baking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author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written,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yourself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middle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ugly</a:t>
            </a:r>
            <a:r>
              <a:rPr/>
              <a:t> </a:t>
            </a:r>
            <a:r>
              <a:rPr/>
              <a:t>argument.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collects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invasive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infections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representing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42</a:t>
            </a:r>
            <a:r>
              <a:rPr/>
              <a:t> </a:t>
            </a:r>
            <a:r>
              <a:rPr/>
              <a:t>million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(Langley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CDC.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Question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audience,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springs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mind?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federal</a:t>
            </a:r>
            <a:r>
              <a:rPr/>
              <a:t> </a:t>
            </a:r>
            <a:r>
              <a:rPr/>
              <a:t>agency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enumerate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proper</a:t>
            </a:r>
            <a:r>
              <a:rPr/>
              <a:t> </a:t>
            </a:r>
            <a:r>
              <a:rPr/>
              <a:t>allocation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members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Representatives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each</a:t>
            </a:r>
            <a:r>
              <a:rPr/>
              <a:t> </a:t>
            </a:r>
            <a:r>
              <a:rPr/>
              <a:t>state.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1790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afterwards.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released</a:t>
            </a:r>
            <a:r>
              <a:rPr/>
              <a:t> </a:t>
            </a:r>
            <a:r>
              <a:rPr/>
              <a:t>72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held.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track</a:t>
            </a:r>
            <a:r>
              <a:rPr/>
              <a:t> </a:t>
            </a:r>
            <a:r>
              <a:rPr/>
              <a:t>individuals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Civil</a:t>
            </a:r>
            <a:r>
              <a:rPr/>
              <a:t> </a:t>
            </a:r>
            <a:r>
              <a:rPr/>
              <a:t>War</a:t>
            </a:r>
            <a:r>
              <a:rPr/>
              <a:t> </a:t>
            </a:r>
            <a:r>
              <a:rPr/>
              <a:t>veterans</a:t>
            </a:r>
            <a:r>
              <a:rPr/>
              <a:t> </a:t>
            </a:r>
            <a:r>
              <a:rPr/>
              <a:t>(Costa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full</a:t>
            </a:r>
            <a:r>
              <a:rPr/>
              <a:t> </a:t>
            </a:r>
            <a:r>
              <a:rPr/>
              <a:t>lifespan,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marriage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boll</a:t>
            </a:r>
            <a:r>
              <a:rPr/>
              <a:t> </a:t>
            </a:r>
            <a:r>
              <a:rPr/>
              <a:t>weevil</a:t>
            </a:r>
            <a:r>
              <a:rPr/>
              <a:t> </a:t>
            </a:r>
            <a:r>
              <a:rPr/>
              <a:t>epidemic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early</a:t>
            </a:r>
            <a:r>
              <a:rPr/>
              <a:t> </a:t>
            </a:r>
            <a:r>
              <a:rPr/>
              <a:t>1900s</a:t>
            </a:r>
            <a:r>
              <a:rPr/>
              <a:t> </a:t>
            </a:r>
            <a:r>
              <a:rPr/>
              <a:t>(Bloome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recent</a:t>
            </a:r>
            <a:r>
              <a:rPr/>
              <a:t> </a:t>
            </a:r>
            <a:r>
              <a:rPr/>
              <a:t>censuses,</a:t>
            </a:r>
            <a:r>
              <a:rPr/>
              <a:t> </a:t>
            </a:r>
            <a:r>
              <a:rPr/>
              <a:t>samples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steps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protect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(Dreschler</a:t>
            </a:r>
            <a:r>
              <a:rPr/>
              <a:t> </a:t>
            </a:r>
            <a:r>
              <a:rPr/>
              <a:t>2012).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79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countries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standardized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  <a:r>
              <a:rPr/>
              <a:t> </a:t>
            </a:r>
            <a:r>
              <a:rPr/>
              <a:t>(Ruggles</a:t>
            </a:r>
            <a:r>
              <a:rPr/>
              <a:t> </a:t>
            </a:r>
            <a:r>
              <a:rPr/>
              <a:t>2015).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Starting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1940,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asked</a:t>
            </a:r>
            <a:r>
              <a:rPr/>
              <a:t> </a:t>
            </a:r>
            <a:r>
              <a:rPr/>
              <a:t>additional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subsample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questions,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informally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form,</a:t>
            </a:r>
            <a:r>
              <a:rPr/>
              <a:t>”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income,</a:t>
            </a:r>
            <a:r>
              <a:rPr/>
              <a:t> </a:t>
            </a:r>
            <a:r>
              <a:rPr/>
              <a:t>occupation,</a:t>
            </a:r>
            <a:r>
              <a:rPr/>
              <a:t> </a:t>
            </a:r>
            <a:r>
              <a:rPr/>
              <a:t>education,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socioeconomic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2006,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replaced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(ACS),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covered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issues,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continuously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(Torrieri</a:t>
            </a:r>
            <a:r>
              <a:rPr/>
              <a:t> </a:t>
            </a:r>
            <a:r>
              <a:rPr/>
              <a:t>2007).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timeliness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precision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</a:t>
            </a:r>
            <a:r>
              <a:rPr/>
              <a:t> </a:t>
            </a:r>
            <a:r>
              <a:rPr/>
              <a:t>(Spielman</a:t>
            </a:r>
            <a:r>
              <a:rPr/>
              <a:t> </a:t>
            </a:r>
            <a:r>
              <a:rPr/>
              <a:t>2014,</a:t>
            </a:r>
            <a:r>
              <a:rPr/>
              <a:t> </a:t>
            </a:r>
            <a:r>
              <a:rPr/>
              <a:t>Macdonald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decennial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ACS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(MAF),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live.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MAF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maintained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updated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sources,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predominantly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delivery</a:t>
            </a:r>
            <a:r>
              <a:rPr/>
              <a:t> </a:t>
            </a:r>
            <a:r>
              <a:rPr/>
              <a:t>sequence</a:t>
            </a:r>
            <a:r>
              <a:rPr/>
              <a:t> </a:t>
            </a:r>
            <a:r>
              <a:rPr/>
              <a:t>file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Postal</a:t>
            </a:r>
            <a:r>
              <a:rPr/>
              <a:t> </a:t>
            </a:r>
            <a:r>
              <a:rPr/>
              <a:t>Service</a:t>
            </a:r>
            <a:r>
              <a:rPr/>
              <a:t> </a:t>
            </a:r>
            <a:r>
              <a:rPr/>
              <a:t>(Loudermilk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smallest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considered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city</a:t>
            </a:r>
            <a:r>
              <a:rPr/>
              <a:t> </a:t>
            </a:r>
            <a:r>
              <a:rPr/>
              <a:t>block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size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suburban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rural</a:t>
            </a:r>
            <a:r>
              <a:rPr/>
              <a:t> </a:t>
            </a:r>
            <a:r>
              <a:rPr/>
              <a:t>settings.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zero</a:t>
            </a:r>
            <a:r>
              <a:rPr/>
              <a:t> </a:t>
            </a:r>
            <a:r>
              <a:rPr/>
              <a:t>reported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largely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areas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uninhabitable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residence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prohibited</a:t>
            </a:r>
            <a:r>
              <a:rPr/>
              <a:t> </a:t>
            </a:r>
            <a:r>
              <a:rPr/>
              <a:t>(Freeman</a:t>
            </a:r>
            <a:r>
              <a:rPr/>
              <a:t> </a:t>
            </a:r>
            <a:r>
              <a:rPr/>
              <a:t>2017).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aggregation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product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applications,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(TIGER)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(Marx</a:t>
            </a:r>
            <a:r>
              <a:rPr/>
              <a:t> </a:t>
            </a:r>
            <a:r>
              <a:rPr/>
              <a:t>1990).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land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roads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rivers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administrative</a:t>
            </a:r>
            <a:r>
              <a:rPr/>
              <a:t> </a:t>
            </a:r>
            <a:r>
              <a:rPr/>
              <a:t>boundaries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county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lines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formed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commercial</a:t>
            </a:r>
            <a:r>
              <a:rPr/>
              <a:t> </a:t>
            </a:r>
            <a:r>
              <a:rPr/>
              <a:t>mapping</a:t>
            </a:r>
            <a:r>
              <a:rPr/>
              <a:t> </a:t>
            </a:r>
            <a:r>
              <a:rPr/>
              <a:t>products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(Croner</a:t>
            </a:r>
            <a:r>
              <a:rPr/>
              <a:t> </a:t>
            </a:r>
            <a:r>
              <a:rPr/>
              <a:t>1996).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TIGER</a:t>
            </a:r>
            <a:r>
              <a:rPr/>
              <a:t> </a:t>
            </a:r>
            <a:r>
              <a:rPr/>
              <a:t>system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useful</a:t>
            </a:r>
            <a:r>
              <a:rPr/>
              <a:t> </a:t>
            </a:r>
            <a:r>
              <a:rPr/>
              <a:t>characterizations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regions,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region</a:t>
            </a:r>
            <a:r>
              <a:rPr/>
              <a:t> </a:t>
            </a:r>
            <a:r>
              <a:rPr/>
              <a:t>contains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highway</a:t>
            </a:r>
            <a:r>
              <a:rPr/>
              <a:t> </a:t>
            </a:r>
            <a:r>
              <a:rPr/>
              <a:t>ramp,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marker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quality,</a:t>
            </a:r>
            <a:r>
              <a:rPr/>
              <a:t> </a:t>
            </a:r>
            <a:r>
              <a:rPr/>
              <a:t>(Friesthler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daycare</a:t>
            </a:r>
            <a:r>
              <a:rPr/>
              <a:t> </a:t>
            </a:r>
            <a:r>
              <a:rPr/>
              <a:t>center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road</a:t>
            </a:r>
            <a:r>
              <a:rPr/>
              <a:t> </a:t>
            </a:r>
            <a:r>
              <a:rPr/>
              <a:t>(Houston</a:t>
            </a:r>
            <a:r>
              <a:rPr/>
              <a:t> </a:t>
            </a:r>
            <a:r>
              <a:rPr/>
              <a:t>2006).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(AHS)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Urban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surveys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occupied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vacant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nationally</a:t>
            </a:r>
            <a:r>
              <a:rPr/>
              <a:t> </a:t>
            </a:r>
            <a:r>
              <a:rPr/>
              <a:t>representative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MSAs.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conducts</a:t>
            </a:r>
            <a:r>
              <a:rPr/>
              <a:t> </a:t>
            </a:r>
            <a:r>
              <a:rPr/>
              <a:t>computer</a:t>
            </a:r>
            <a:r>
              <a:rPr/>
              <a:t> </a:t>
            </a:r>
            <a:r>
              <a:rPr/>
              <a:t>assisted</a:t>
            </a:r>
            <a:r>
              <a:rPr/>
              <a:t> </a:t>
            </a:r>
            <a:r>
              <a:rPr/>
              <a:t>interviews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roughly</a:t>
            </a:r>
            <a:r>
              <a:rPr/>
              <a:t> </a:t>
            </a:r>
            <a:r>
              <a:rPr/>
              <a:t>47,000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units</a:t>
            </a:r>
            <a:r>
              <a:rPr/>
              <a:t> </a:t>
            </a:r>
            <a:r>
              <a:rPr/>
              <a:t>biennially.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AHS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mixed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commuting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(Cervero</a:t>
            </a:r>
            <a:r>
              <a:rPr/>
              <a:t> </a:t>
            </a:r>
            <a:r>
              <a:rPr/>
              <a:t>1996)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assess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house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peeling</a:t>
            </a:r>
            <a:r>
              <a:rPr/>
              <a:t> </a:t>
            </a:r>
            <a:r>
              <a:rPr/>
              <a:t>paint)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neighborhood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nearby</a:t>
            </a:r>
            <a:r>
              <a:rPr/>
              <a:t> </a:t>
            </a:r>
            <a:r>
              <a:rPr/>
              <a:t>abandoned</a:t>
            </a:r>
            <a:r>
              <a:rPr/>
              <a:t> </a:t>
            </a:r>
            <a:r>
              <a:rPr/>
              <a:t>buildings)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correlated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(Jacobs</a:t>
            </a:r>
            <a:r>
              <a:rPr/>
              <a:t> </a:t>
            </a:r>
            <a:r>
              <a:rPr/>
              <a:t>2009).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32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analyzed,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else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do?</a:t>
            </a:r>
            <a:r>
              <a:rPr/>
              <a:t> </a:t>
            </a:r>
            <a:r>
              <a:rPr/>
              <a:t>Well,</a:t>
            </a:r>
            <a:r>
              <a:rPr/>
              <a:t> </a:t>
            </a:r>
            <a:r>
              <a:rPr/>
              <a:t>yes,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parts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pot-luck</a:t>
            </a:r>
            <a:r>
              <a:rPr/>
              <a:t> </a:t>
            </a:r>
            <a:r>
              <a:rPr/>
              <a:t>buffet.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Swedish</a:t>
            </a:r>
            <a:r>
              <a:rPr/>
              <a:t> </a:t>
            </a:r>
            <a:r>
              <a:rPr/>
              <a:t>meatballs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cobbler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gone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kale</a:t>
            </a:r>
            <a:r>
              <a:rPr/>
              <a:t> </a:t>
            </a:r>
            <a:r>
              <a:rPr/>
              <a:t>salad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creamed</a:t>
            </a:r>
            <a:r>
              <a:rPr/>
              <a:t> </a:t>
            </a:r>
            <a:r>
              <a:rPr/>
              <a:t>spinach.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Don’t</a:t>
            </a:r>
            <a:r>
              <a:rPr/>
              <a:t> </a:t>
            </a:r>
            <a:r>
              <a:rPr/>
              <a:t>fret,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strictly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purposes.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need,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slogan</a:t>
            </a:r>
            <a:r>
              <a:rPr/>
              <a:t> </a:t>
            </a:r>
            <a:r>
              <a:rPr/>
              <a:t>says,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“</a:t>
            </a:r>
            <a:r>
              <a:rPr/>
              <a:t>Think</a:t>
            </a:r>
            <a:r>
              <a:rPr/>
              <a:t> </a:t>
            </a:r>
            <a:r>
              <a:rPr/>
              <a:t>different.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hypotheses.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hypotheses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untested</a:t>
            </a:r>
            <a:r>
              <a:rPr/>
              <a:t> </a:t>
            </a:r>
            <a:r>
              <a:rPr/>
              <a:t>relationships.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subgroup.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tested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monthly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60,000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unemployment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whole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regions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(Zhu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poverty</a:t>
            </a:r>
            <a:r>
              <a:rPr/>
              <a:t> </a:t>
            </a:r>
            <a:r>
              <a:rPr/>
              <a:t>(Pac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security</a:t>
            </a:r>
            <a:r>
              <a:rPr/>
              <a:t> </a:t>
            </a:r>
            <a:r>
              <a:rPr/>
              <a:t>(Jernigan</a:t>
            </a:r>
            <a:r>
              <a:rPr/>
              <a:t> </a:t>
            </a:r>
            <a:r>
              <a:rPr/>
              <a:t>2017),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insurance</a:t>
            </a:r>
            <a:r>
              <a:rPr/>
              <a:t> </a:t>
            </a:r>
            <a:r>
              <a:rPr/>
              <a:t>coverage</a:t>
            </a:r>
            <a:r>
              <a:rPr/>
              <a:t> </a:t>
            </a:r>
            <a:r>
              <a:rPr/>
              <a:t>(Pascale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33</a:t>
            </a:fld>
            <a:endParaRPr lang="en-US"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Labor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combined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diary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purchases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provide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record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family.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patterns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basis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market</a:t>
            </a:r>
            <a:r>
              <a:rPr/>
              <a:t> </a:t>
            </a:r>
            <a:r>
              <a:rPr/>
              <a:t>basket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goods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computation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inflation,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Consumer</a:t>
            </a:r>
            <a:r>
              <a:rPr/>
              <a:t> </a:t>
            </a:r>
            <a:r>
              <a:rPr/>
              <a:t>Price</a:t>
            </a:r>
            <a:r>
              <a:rPr/>
              <a:t> </a:t>
            </a:r>
            <a:r>
              <a:rPr/>
              <a:t>Index.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allows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detailed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purchasing</a:t>
            </a:r>
            <a:r>
              <a:rPr/>
              <a:t> </a:t>
            </a:r>
            <a:r>
              <a:rPr/>
              <a:t>habits,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tobacco</a:t>
            </a:r>
            <a:r>
              <a:rPr/>
              <a:t> </a:t>
            </a:r>
            <a:r>
              <a:rPr/>
              <a:t>consuming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(Rogers</a:t>
            </a:r>
            <a:r>
              <a:rPr/>
              <a:t> </a:t>
            </a:r>
            <a:r>
              <a:rPr/>
              <a:t>2017)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expenditures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ethnic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(Ryabov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34</a:t>
            </a:fld>
            <a:endParaRPr lang="en-US"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joint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Justice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self-report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160,000</a:t>
            </a:r>
            <a:r>
              <a:rPr/>
              <a:t> </a:t>
            </a:r>
            <a:r>
              <a:rPr/>
              <a:t>households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nonfatal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crimes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household</a:t>
            </a:r>
            <a:r>
              <a:rPr/>
              <a:t> </a:t>
            </a:r>
            <a:r>
              <a:rPr/>
              <a:t>property</a:t>
            </a:r>
            <a:r>
              <a:rPr/>
              <a:t> </a:t>
            </a:r>
            <a:r>
              <a:rPr/>
              <a:t>crimes.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supplements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school</a:t>
            </a:r>
            <a:r>
              <a:rPr/>
              <a:t> </a:t>
            </a:r>
            <a:r>
              <a:rPr/>
              <a:t>violence</a:t>
            </a:r>
            <a:r>
              <a:rPr/>
              <a:t> </a:t>
            </a:r>
            <a:r>
              <a:rPr/>
              <a:t>(Musu-Gillette</a:t>
            </a:r>
            <a:r>
              <a:rPr/>
              <a:t> </a:t>
            </a:r>
            <a:r>
              <a:rPr/>
              <a:t>2016)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stalking</a:t>
            </a:r>
            <a:r>
              <a:rPr/>
              <a:t> </a:t>
            </a:r>
            <a:r>
              <a:rPr/>
              <a:t>(Menard</a:t>
            </a:r>
            <a:r>
              <a:rPr/>
              <a:t> </a:t>
            </a:r>
            <a:r>
              <a:rPr/>
              <a:t>2016).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35</a:t>
            </a:fld>
            <a:endParaRPr lang="en-US"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quick</a:t>
            </a:r>
            <a:r>
              <a:rPr/>
              <a:t> </a:t>
            </a:r>
            <a:r>
              <a:rPr/>
              <a:t>overview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  <a:r>
              <a:rPr/>
              <a:t> </a:t>
            </a:r>
            <a:r>
              <a:rPr/>
              <a:t>Bureau.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36</a:t>
            </a:fld>
            <a:endParaRPr lang="en-US"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Going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used,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couple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weeks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columns.</a:t>
            </a:r>
            <a:r>
              <a:rPr/>
              <a:t> </a:t>
            </a:r>
            <a:r>
              <a:rPr/>
              <a:t>Now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columns:</a:t>
            </a:r>
            <a:r>
              <a:rPr/>
              <a:t> </a:t>
            </a:r>
            <a:r>
              <a:rPr/>
              <a:t>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according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manipulate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control.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distinction,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umbrella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38</a:t>
            </a:fld>
            <a:endParaRPr lang="en-US"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randomize.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belong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stuck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race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gender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changing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person’s</a:t>
            </a:r>
            <a:r>
              <a:rPr/>
              <a:t> </a:t>
            </a:r>
            <a:r>
              <a:rPr/>
              <a:t>socio-economic</a:t>
            </a:r>
            <a:r>
              <a:rPr/>
              <a:t> </a:t>
            </a:r>
            <a:r>
              <a:rPr/>
              <a:t>status,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film</a:t>
            </a:r>
            <a:r>
              <a:rPr/>
              <a:t> </a:t>
            </a:r>
            <a:r>
              <a:rPr/>
              <a:t>“</a:t>
            </a:r>
            <a:r>
              <a:rPr/>
              <a:t>Trading</a:t>
            </a:r>
            <a:r>
              <a:rPr/>
              <a:t> </a:t>
            </a:r>
            <a:r>
              <a:rPr/>
              <a:t>Places</a:t>
            </a:r>
            <a:r>
              <a:rPr/>
              <a:t>”</a:t>
            </a:r>
            <a:r>
              <a:rPr/>
              <a:t> </a:t>
            </a:r>
            <a:r>
              <a:rPr/>
              <a:t>illustrates,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far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Last</a:t>
            </a:r>
            <a:r>
              <a:rPr/>
              <a:t> </a:t>
            </a:r>
            <a:r>
              <a:rPr/>
              <a:t>week,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impractical.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busy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room,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impose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complexities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randomization.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expose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hurt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exceptions,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minor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reversible.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treating</a:t>
            </a:r>
            <a:r>
              <a:rPr/>
              <a:t> </a:t>
            </a:r>
            <a:r>
              <a:rPr/>
              <a:t>physicians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preference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against)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treatment.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talked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laproscopic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alternative: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surgery,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leaves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scar.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since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collected.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randomize;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randomize,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choice);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(because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“</a:t>
            </a:r>
            <a:r>
              <a:rPr/>
              <a:t>stuck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variable).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five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listed</a:t>
            </a:r>
            <a:r>
              <a:rPr/>
              <a:t> </a:t>
            </a:r>
            <a:r>
              <a:rPr/>
              <a:t>above.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randomization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above</a:t>
            </a:r>
            <a:r>
              <a:rPr/>
              <a:t> </a:t>
            </a:r>
            <a:r>
              <a:rPr/>
              <a:t>reasons.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second-hand</a:t>
            </a:r>
            <a:r>
              <a:rPr/>
              <a:t> </a:t>
            </a:r>
            <a:r>
              <a:rPr/>
              <a:t>smoke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marry</a:t>
            </a:r>
            <a:r>
              <a:rPr/>
              <a:t> </a:t>
            </a:r>
            <a:r>
              <a:rPr/>
              <a:t>off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non-smokers.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impractical,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wait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exposing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potentially</a:t>
            </a:r>
            <a:r>
              <a:rPr/>
              <a:t> </a:t>
            </a:r>
            <a:r>
              <a:rPr/>
              <a:t>harmful.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fussy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agree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marry.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39</a:t>
            </a:fld>
            <a:endParaRPr lang="en-US"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depart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says.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non-experimental.</a:t>
            </a:r>
            <a:r>
              <a:rPr/>
              <a:t>”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dangerous,</a:t>
            </a:r>
            <a:r>
              <a:rPr/>
              <a:t> </a:t>
            </a:r>
            <a:r>
              <a:rPr/>
              <a:t>perhaps,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observational</a:t>
            </a:r>
            <a:r>
              <a:rPr/>
              <a:t>”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refers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involves</a:t>
            </a:r>
            <a:r>
              <a:rPr/>
              <a:t> </a:t>
            </a:r>
            <a:r>
              <a:rPr/>
              <a:t>watching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spaces.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Medicine,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least,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am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bigger</a:t>
            </a:r>
            <a:r>
              <a:rPr/>
              <a:t> </a:t>
            </a:r>
            <a:r>
              <a:rPr/>
              <a:t>departure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(comparative,</a:t>
            </a:r>
            <a:r>
              <a:rPr/>
              <a:t> </a:t>
            </a:r>
            <a:r>
              <a:rPr/>
              <a:t>associational,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descriptive)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approaches: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historial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40</a:t>
            </a:fld>
            <a:endParaRPr lang="en-US"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prospectively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retrospectively.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41</a:t>
            </a:fld>
            <a:endParaRPr lang="en-US"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Let’s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disadvantages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size.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thumb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25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50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rarely,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0.1%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tens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thousands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accumulate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sufficient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events.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cancer),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decades.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luxury?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includes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span.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and/or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doctors</a:t>
            </a:r>
            <a:r>
              <a:rPr/>
              <a:t> </a:t>
            </a:r>
            <a:r>
              <a:rPr/>
              <a:t>choose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gets</a:t>
            </a:r>
            <a:r>
              <a:rPr/>
              <a:t> </a:t>
            </a:r>
            <a:r>
              <a:rPr/>
              <a:t>what,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covariate</a:t>
            </a:r>
            <a:r>
              <a:rPr/>
              <a:t> </a:t>
            </a:r>
            <a:r>
              <a:rPr/>
              <a:t>balance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issue.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42</a:t>
            </a:fld>
            <a:endParaRPr lang="en-US"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outcomes:</a:t>
            </a:r>
            <a:r>
              <a:rPr/>
              <a:t> </a:t>
            </a:r>
            <a:r>
              <a:rPr/>
              <a:t>mild,</a:t>
            </a:r>
            <a:r>
              <a:rPr/>
              <a:t> </a:t>
            </a:r>
            <a:r>
              <a:rPr/>
              <a:t>moderate,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severe.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(but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always)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longitudinal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evaluate</a:t>
            </a:r>
            <a:r>
              <a:rPr/>
              <a:t> </a:t>
            </a:r>
            <a:r>
              <a:rPr/>
              <a:t>short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43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disparate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hallmarks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(the</a:t>
            </a:r>
            <a:r>
              <a:rPr/>
              <a:t> </a:t>
            </a:r>
            <a:r>
              <a:rPr/>
              <a:t>“</a:t>
            </a:r>
            <a:r>
              <a:rPr/>
              <a:t>variety</a:t>
            </a:r>
            <a:r>
              <a:rPr/>
              <a:t>”</a:t>
            </a:r>
            <a:r>
              <a:rPr/>
              <a:t> </a:t>
            </a:r>
            <a:r>
              <a:rPr/>
              <a:t>V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V’s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data).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systematic</a:t>
            </a:r>
            <a:r>
              <a:rPr/>
              <a:t> </a:t>
            </a:r>
            <a:r>
              <a:rPr/>
              <a:t>overvew,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combines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stuides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term</a:t>
            </a:r>
            <a:r>
              <a:rPr/>
              <a:t> </a:t>
            </a:r>
            <a:r>
              <a:rPr/>
              <a:t>“</a:t>
            </a:r>
            <a:r>
              <a:rPr/>
              <a:t>mash-up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seemingly</a:t>
            </a:r>
            <a:r>
              <a:rPr/>
              <a:t> </a:t>
            </a:r>
            <a:r>
              <a:rPr/>
              <a:t>disparite</a:t>
            </a:r>
            <a:r>
              <a:rPr/>
              <a:t> </a:t>
            </a:r>
            <a:r>
              <a:rPr/>
              <a:t>elements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coherent</a:t>
            </a:r>
            <a:r>
              <a:rPr/>
              <a:t> </a:t>
            </a:r>
            <a:r>
              <a:rPr/>
              <a:t>product.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FDA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lists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“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”</a:t>
            </a:r>
            <a:r>
              <a:rPr/>
              <a:t> </a:t>
            </a:r>
            <a:r>
              <a:rPr/>
              <a:t>warnings.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thing,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prescription</a:t>
            </a:r>
            <a:r>
              <a:rPr/>
              <a:t> </a:t>
            </a:r>
            <a:r>
              <a:rPr/>
              <a:t>rates</a:t>
            </a:r>
            <a:r>
              <a:rPr/>
              <a:t> </a:t>
            </a:r>
            <a:r>
              <a:rPr/>
              <a:t>(as</a:t>
            </a:r>
            <a:r>
              <a:rPr/>
              <a:t> </a:t>
            </a:r>
            <a:r>
              <a:rPr/>
              <a:t>measured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electronic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record)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black</a:t>
            </a:r>
            <a:r>
              <a:rPr/>
              <a:t> </a:t>
            </a:r>
            <a:r>
              <a:rPr/>
              <a:t>box</a:t>
            </a:r>
            <a:r>
              <a:rPr/>
              <a:t> </a:t>
            </a:r>
            <a:r>
              <a:rPr/>
              <a:t>warning</a:t>
            </a:r>
            <a:r>
              <a:rPr/>
              <a:t> </a:t>
            </a:r>
            <a:r>
              <a:rPr/>
              <a:t>appeared.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hypothetical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staffing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unplanned</a:t>
            </a:r>
            <a:r>
              <a:rPr/>
              <a:t> </a:t>
            </a:r>
            <a:r>
              <a:rPr/>
              <a:t>leave,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personnel</a:t>
            </a:r>
            <a:r>
              <a:rPr/>
              <a:t> </a:t>
            </a:r>
            <a:r>
              <a:rPr/>
              <a:t>records,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complaints,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tracked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complaints</a:t>
            </a:r>
            <a:r>
              <a:rPr/>
              <a:t> </a:t>
            </a:r>
            <a:r>
              <a:rPr/>
              <a:t>database.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I’ve</a:t>
            </a:r>
            <a:r>
              <a:rPr/>
              <a:t> </a:t>
            </a:r>
            <a:r>
              <a:rPr/>
              <a:t>worked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pediatric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hopsital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linking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addresses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government.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concern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substandard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asthma</a:t>
            </a:r>
            <a:r>
              <a:rPr/>
              <a:t> </a:t>
            </a:r>
            <a:r>
              <a:rPr/>
              <a:t>care.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defined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event?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diagnosis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Look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explain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event.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psychologist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</a:t>
            </a:r>
            <a:r>
              <a:rPr/>
              <a:t> </a:t>
            </a:r>
            <a:r>
              <a:rPr/>
              <a:t>noted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sarcasm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95%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abusers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milk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refrigerators.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themselves.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45</a:t>
            </a:fld>
            <a:endParaRPr lang="en-US"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biggest</a:t>
            </a:r>
            <a:r>
              <a:rPr/>
              <a:t> </a:t>
            </a:r>
            <a:r>
              <a:rPr/>
              <a:t>complaint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right.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(including</a:t>
            </a:r>
            <a:r>
              <a:rPr/>
              <a:t> </a:t>
            </a:r>
            <a:r>
              <a:rPr/>
              <a:t>me),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counter-intuitive</a:t>
            </a:r>
            <a:r>
              <a:rPr/>
              <a:t> </a:t>
            </a:r>
            <a:r>
              <a:rPr/>
              <a:t>nature.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seeing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here,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cheating.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cheating,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foundation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established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1950s.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big,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minus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attempt.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Nobody</a:t>
            </a:r>
            <a:r>
              <a:rPr/>
              <a:t> </a:t>
            </a:r>
            <a:r>
              <a:rPr/>
              <a:t>elects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huge</a:t>
            </a:r>
            <a:r>
              <a:rPr/>
              <a:t> </a:t>
            </a:r>
            <a:r>
              <a:rPr/>
              <a:t>issue.</a:t>
            </a:r>
            <a:r>
              <a:rPr/>
              <a:t> </a:t>
            </a:r>
            <a:r>
              <a:rPr/>
              <a:t>Suppose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broken</a:t>
            </a:r>
            <a:r>
              <a:rPr/>
              <a:t> </a:t>
            </a:r>
            <a:r>
              <a:rPr/>
              <a:t>arm.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fracture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age,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activities,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forth.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alternative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seen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46</a:t>
            </a:fld>
            <a:endParaRPr lang="en-US"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humble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examine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broad</a:t>
            </a:r>
            <a:r>
              <a:rPr/>
              <a:t> </a:t>
            </a:r>
            <a:r>
              <a:rPr/>
              <a:t>range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factors.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picnic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half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down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listeria.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potato</a:t>
            </a:r>
            <a:r>
              <a:rPr/>
              <a:t> </a:t>
            </a:r>
            <a:r>
              <a:rPr/>
              <a:t>salad?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baked</a:t>
            </a:r>
            <a:r>
              <a:rPr/>
              <a:t> </a:t>
            </a:r>
            <a:r>
              <a:rPr/>
              <a:t>beans?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apple</a:t>
            </a:r>
            <a:r>
              <a:rPr/>
              <a:t> </a:t>
            </a:r>
            <a:r>
              <a:rPr/>
              <a:t>streudel?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picnic,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hundreds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foods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outbreak.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okay,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ate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food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listeria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had,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culprit.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efficient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studying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diseases.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(</a:t>
            </a:r>
            <a:r>
              <a:rPr/>
              <a:t>“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 </a:t>
            </a:r>
            <a:r>
              <a:rPr/>
              <a:t>Calling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cases.</a:t>
            </a:r>
            <a:r>
              <a:rPr/>
              <a:t>”</a:t>
            </a:r>
            <a:r>
              <a:rPr/>
              <a:t>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interview.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point.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weird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AIDS,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47</a:t>
            </a:fld>
            <a:endParaRPr lang="en-US"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Controls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places.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visit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hospital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clinic,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live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friends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attempt.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follow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notice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pull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cohort.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difficulty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controls,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profiles</a:t>
            </a:r>
            <a:r>
              <a:rPr/>
              <a:t> </a:t>
            </a:r>
            <a:r>
              <a:rPr/>
              <a:t>line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nicely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48</a:t>
            </a:fld>
            <a:endParaRPr lang="en-US"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hunting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non-cases.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ultimate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stop</a:t>
            </a:r>
            <a:r>
              <a:rPr/>
              <a:t> </a:t>
            </a:r>
            <a:r>
              <a:rPr/>
              <a:t>shopping.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trouble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determining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naturally</a:t>
            </a:r>
            <a:r>
              <a:rPr/>
              <a:t> </a:t>
            </a:r>
            <a:r>
              <a:rPr/>
              <a:t>divided</a:t>
            </a:r>
            <a:r>
              <a:rPr/>
              <a:t> </a:t>
            </a:r>
            <a:r>
              <a:rPr/>
              <a:t>itself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un-exposed</a:t>
            </a:r>
            <a:r>
              <a:rPr/>
              <a:t> </a:t>
            </a:r>
            <a:r>
              <a:rPr/>
              <a:t>controls?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controls?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retrospective.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50</a:t>
            </a:fld>
            <a:endParaRPr lang="en-US"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physicist,</a:t>
            </a:r>
            <a:r>
              <a:rPr/>
              <a:t> </a:t>
            </a:r>
            <a:r>
              <a:rPr/>
              <a:t>John</a:t>
            </a:r>
            <a:r>
              <a:rPr/>
              <a:t> </a:t>
            </a:r>
            <a:r>
              <a:rPr/>
              <a:t>Archibald</a:t>
            </a:r>
            <a:r>
              <a:rPr/>
              <a:t> </a:t>
            </a:r>
            <a:r>
              <a:rPr/>
              <a:t>Cox,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notes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nature’s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keeping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once.</a:t>
            </a:r>
            <a:r>
              <a:rPr/>
              <a:t>”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enough,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first.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statistician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examined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concluded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fire</a:t>
            </a:r>
            <a:r>
              <a:rPr/>
              <a:t> </a:t>
            </a:r>
            <a:r>
              <a:rPr/>
              <a:t>trucks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scene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damage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cause.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conclude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miss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confounding.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51</a:t>
            </a:fld>
            <a:endParaRPr lang="en-US"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selecting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flexibility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against</a:t>
            </a:r>
            <a:r>
              <a:rPr/>
              <a:t> </a:t>
            </a:r>
            <a:r>
              <a:rPr/>
              <a:t>multiple</a:t>
            </a:r>
            <a:r>
              <a:rPr/>
              <a:t> </a:t>
            </a:r>
            <a:r>
              <a:rPr/>
              <a:t>outcomes.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intuitive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envision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produces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picture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certainly,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realistic,</a:t>
            </a:r>
            <a:r>
              <a:rPr/>
              <a:t> </a:t>
            </a:r>
            <a:r>
              <a:rPr/>
              <a:t>possibly,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groups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artificial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trial,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volunteer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attention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parcel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representation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delivered.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52</a:t>
            </a:fld>
            <a:endParaRPr lang="en-US"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remind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baseline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intervention.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Sometimes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distance.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often,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today’s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clinic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yesterday’s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clinic.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54</a:t>
            </a:fld>
            <a:endParaRPr lang="en-US"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Confounding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careful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adjustments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minds,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repair.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separation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space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guarantees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remedies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apply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alternate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equally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convincing</a:t>
            </a:r>
            <a:r>
              <a:rPr/>
              <a:t> </a:t>
            </a:r>
            <a:r>
              <a:rPr/>
              <a:t>explanation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found.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money.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waiting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cheap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free.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Everyone</a:t>
            </a:r>
            <a:r>
              <a:rPr/>
              <a:t> </a:t>
            </a:r>
            <a:r>
              <a:rPr/>
              <a:t>sneers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tempted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also.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exception,</a:t>
            </a:r>
            <a:r>
              <a:rPr/>
              <a:t> </a:t>
            </a:r>
            <a:r>
              <a:rPr/>
              <a:t>though.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near</a:t>
            </a:r>
            <a:r>
              <a:rPr/>
              <a:t> </a:t>
            </a:r>
            <a:r>
              <a:rPr/>
              <a:t>100%</a:t>
            </a:r>
            <a:r>
              <a:rPr/>
              <a:t> </a:t>
            </a:r>
            <a:r>
              <a:rPr/>
              <a:t>morbidity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fine.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pressed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convince</a:t>
            </a:r>
            <a:r>
              <a:rPr/>
              <a:t> </a:t>
            </a:r>
            <a:r>
              <a:rPr/>
              <a:t>anyone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forgo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patently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that,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own,</a:t>
            </a:r>
            <a:r>
              <a:rPr/>
              <a:t> </a:t>
            </a:r>
            <a:r>
              <a:rPr/>
              <a:t>kills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everyone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touches.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55</a:t>
            </a:fld>
            <a:endParaRPr lang="en-US"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restrospective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obvious</a:t>
            </a:r>
            <a:r>
              <a:rPr/>
              <a:t> </a:t>
            </a:r>
            <a:r>
              <a:rPr/>
              <a:t>step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subjects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selected.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classify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outcome?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correct.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assigning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label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justification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rigorous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designs.</a:t>
            </a:r>
            <a:r>
              <a:rPr/>
              <a:t> </a:t>
            </a:r>
            <a:r>
              <a:rPr/>
              <a:t>Also,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statistics,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relative</a:t>
            </a:r>
            <a:r>
              <a:rPr/>
              <a:t> </a:t>
            </a:r>
            <a:r>
              <a:rPr/>
              <a:t>risk,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prevalence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artificially</a:t>
            </a:r>
            <a:r>
              <a:rPr/>
              <a:t> </a:t>
            </a:r>
            <a:r>
              <a:rPr/>
              <a:t>controlled</a:t>
            </a:r>
            <a:r>
              <a:rPr/>
              <a:t> </a:t>
            </a:r>
            <a:r>
              <a:rPr/>
              <a:t>(typically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50-50</a:t>
            </a:r>
            <a:r>
              <a:rPr/>
              <a:t> </a:t>
            </a:r>
            <a:r>
              <a:rPr/>
              <a:t>ratio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controls).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tendency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everything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sort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unexposed?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design.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separately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design.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similar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discussed</a:t>
            </a:r>
            <a:r>
              <a:rPr/>
              <a:t> </a:t>
            </a:r>
            <a:r>
              <a:rPr/>
              <a:t>last</a:t>
            </a:r>
            <a:r>
              <a:rPr/>
              <a:t> </a:t>
            </a:r>
            <a:r>
              <a:rPr/>
              <a:t>week.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subtle.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logistical</a:t>
            </a:r>
            <a:r>
              <a:rPr/>
              <a:t> </a:t>
            </a:r>
            <a:r>
              <a:rPr/>
              <a:t>constraints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randomized.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attribute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Another</a:t>
            </a:r>
            <a:r>
              <a:rPr/>
              <a:t> </a:t>
            </a:r>
            <a:r>
              <a:rPr/>
              <a:t>possible</a:t>
            </a:r>
            <a:r>
              <a:rPr/>
              <a:t> </a:t>
            </a:r>
            <a:r>
              <a:rPr/>
              <a:t>distinction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quasi-experimental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hope,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least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Perhaps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didn’t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worse.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harmless,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not.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subtle</a:t>
            </a:r>
            <a:r>
              <a:rPr/>
              <a:t> </a:t>
            </a:r>
            <a:r>
              <a:rPr/>
              <a:t>distinctions,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journals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confused</a:t>
            </a:r>
            <a:r>
              <a:rPr/>
              <a:t> </a:t>
            </a:r>
            <a:r>
              <a:rPr/>
              <a:t>themselves.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now.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distinctions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hierarchy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evidence.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imporant,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times,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(most</a:t>
            </a:r>
            <a:r>
              <a:rPr/>
              <a:t> </a:t>
            </a:r>
            <a:r>
              <a:rPr/>
              <a:t>notably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design)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statistical</a:t>
            </a:r>
            <a:r>
              <a:rPr/>
              <a:t> </a:t>
            </a:r>
            <a:r>
              <a:rPr/>
              <a:t>summaries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ones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machine.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infroation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chose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information.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Maybe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collected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measurement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dislike.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Because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retrospective,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“</a:t>
            </a:r>
            <a:r>
              <a:rPr/>
              <a:t>currency</a:t>
            </a:r>
            <a:r>
              <a:rPr/>
              <a:t>”</a:t>
            </a:r>
            <a:r>
              <a:rPr/>
              <a:t>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describe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</a:t>
            </a:r>
            <a:r>
              <a:rPr/>
              <a:t> </a:t>
            </a:r>
            <a:r>
              <a:rPr/>
              <a:t>today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represents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inappropriate</a:t>
            </a:r>
            <a:r>
              <a:rPr/>
              <a:t> </a:t>
            </a:r>
            <a:r>
              <a:rPr/>
              <a:t>extrapolation.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result,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team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double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things,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back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fresh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carefully,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nice</a:t>
            </a:r>
            <a:r>
              <a:rPr/>
              <a:t> </a:t>
            </a:r>
            <a:r>
              <a:rPr/>
              <a:t>option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unavailable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confuse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intimidate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let’s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against.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talks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describes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last.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select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complications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beforehand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58</a:t>
            </a:fld>
            <a:endParaRPr lang="en-US"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sentence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abstract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different.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total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2121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underwent</a:t>
            </a:r>
            <a:r>
              <a:rPr/>
              <a:t> </a:t>
            </a:r>
            <a:r>
              <a:rPr/>
              <a:t>cardiac</a:t>
            </a:r>
            <a:r>
              <a:rPr/>
              <a:t> </a:t>
            </a:r>
            <a:r>
              <a:rPr/>
              <a:t>surgery.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That</a:t>
            </a:r>
            <a:r>
              <a:rPr/>
              <a:t> </a:t>
            </a:r>
            <a:r>
              <a:rPr/>
              <a:t>implies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surgery</a:t>
            </a:r>
            <a:r>
              <a:rPr/>
              <a:t> </a:t>
            </a:r>
            <a:r>
              <a:rPr/>
              <a:t>(such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leaving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sponge</a:t>
            </a:r>
            <a:r>
              <a:rPr/>
              <a:t> </a:t>
            </a:r>
            <a:r>
              <a:rPr/>
              <a:t>inside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patient)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complications.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interested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demographic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influence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gender.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looks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measurements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asssessed</a:t>
            </a:r>
            <a:r>
              <a:rPr/>
              <a:t> </a:t>
            </a:r>
            <a:r>
              <a:rPr/>
              <a:t>simultaneously.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59</a:t>
            </a:fld>
            <a:endParaRPr lang="en-US"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Later,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“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compared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matched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deficits.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I’ll</a:t>
            </a:r>
            <a:r>
              <a:rPr/>
              <a:t> </a:t>
            </a:r>
            <a:r>
              <a:rPr/>
              <a:t>lump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(major</a:t>
            </a:r>
            <a:r>
              <a:rPr/>
              <a:t> </a:t>
            </a:r>
            <a:r>
              <a:rPr/>
              <a:t>stroke)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call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cases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60</a:t>
            </a:fld>
            <a:endParaRPr lang="en-US"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Now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here.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phrase</a:t>
            </a:r>
            <a:r>
              <a:rPr/>
              <a:t> </a:t>
            </a:r>
            <a:r>
              <a:rPr/>
              <a:t>“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imaging</a:t>
            </a:r>
            <a:r>
              <a:rPr/>
              <a:t>”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“</a:t>
            </a:r>
            <a:r>
              <a:rPr/>
              <a:t>cases</a:t>
            </a:r>
            <a:r>
              <a:rPr/>
              <a:t>”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comparing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occured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length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strokes</a:t>
            </a:r>
            <a:r>
              <a:rPr/>
              <a:t> </a:t>
            </a:r>
            <a:r>
              <a:rPr/>
              <a:t>influences</a:t>
            </a:r>
            <a:r>
              <a:rPr/>
              <a:t> </a:t>
            </a:r>
            <a:r>
              <a:rPr/>
              <a:t>certain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taken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occurs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before.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61</a:t>
            </a:fld>
            <a:endParaRPr lang="en-US"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further</a:t>
            </a:r>
            <a:r>
              <a:rPr/>
              <a:t> </a:t>
            </a:r>
            <a:r>
              <a:rPr/>
              <a:t>down,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discussion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bilateral</a:t>
            </a:r>
            <a:r>
              <a:rPr/>
              <a:t> </a:t>
            </a:r>
            <a:r>
              <a:rPr/>
              <a:t>internal</a:t>
            </a:r>
            <a:r>
              <a:rPr/>
              <a:t> </a:t>
            </a:r>
            <a:r>
              <a:rPr/>
              <a:t>carotid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grade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“</a:t>
            </a:r>
            <a:r>
              <a:rPr/>
              <a:t>re-do</a:t>
            </a:r>
            <a:r>
              <a:rPr/>
              <a:t> </a:t>
            </a:r>
            <a:r>
              <a:rPr/>
              <a:t>operations,</a:t>
            </a:r>
            <a:r>
              <a:rPr/>
              <a:t>”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sound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occur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all.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characterize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(2121</a:t>
            </a:r>
            <a:r>
              <a:rPr/>
              <a:t> </a:t>
            </a:r>
            <a:r>
              <a:rPr/>
              <a:t>patients)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clues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(strokes)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outcomes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longer</a:t>
            </a:r>
            <a:r>
              <a:rPr/>
              <a:t> </a:t>
            </a:r>
            <a:r>
              <a:rPr/>
              <a:t>lengths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stay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mortality.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case-control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nested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sample</a:t>
            </a:r>
            <a:r>
              <a:rPr/>
              <a:t> </a:t>
            </a:r>
            <a:r>
              <a:rPr/>
              <a:t>helped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stenosis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re-do</a:t>
            </a:r>
            <a:r>
              <a:rPr/>
              <a:t> </a:t>
            </a:r>
            <a:r>
              <a:rPr/>
              <a:t>operations</a:t>
            </a:r>
            <a:r>
              <a:rPr/>
              <a:t> </a:t>
            </a:r>
            <a:r>
              <a:rPr/>
              <a:t>increased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bad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transient</a:t>
            </a:r>
            <a:r>
              <a:rPr/>
              <a:t> </a:t>
            </a:r>
            <a:r>
              <a:rPr/>
              <a:t>neurological</a:t>
            </a:r>
            <a:r>
              <a:rPr/>
              <a:t> </a:t>
            </a:r>
            <a:r>
              <a:rPr/>
              <a:t>episodes.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cohort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group?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timing.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obstetrician,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outcome,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neonatologist,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weight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beginning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classifying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categories</a:t>
            </a:r>
            <a:r>
              <a:rPr/>
              <a:t> </a:t>
            </a:r>
            <a:r>
              <a:rPr/>
              <a:t>(cohort,</a:t>
            </a:r>
            <a:r>
              <a:rPr/>
              <a:t> </a:t>
            </a:r>
            <a:r>
              <a:rPr/>
              <a:t>cross-sectional,</a:t>
            </a:r>
            <a:r>
              <a:rPr/>
              <a:t> </a:t>
            </a:r>
            <a:r>
              <a:rPr/>
              <a:t>case-control,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historical</a:t>
            </a:r>
            <a:r>
              <a:rPr/>
              <a:t> </a:t>
            </a:r>
            <a:r>
              <a:rPr/>
              <a:t>control)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experts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publish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papers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terms</a:t>
            </a:r>
            <a:r>
              <a:rPr/>
              <a:t> </a:t>
            </a:r>
            <a:r>
              <a:rPr/>
              <a:t>wrong</a:t>
            </a:r>
            <a:r>
              <a:rPr/>
              <a:t> </a:t>
            </a:r>
            <a:r>
              <a:rPr/>
              <a:t>themselves,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worry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figure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62</a:t>
            </a:fld>
            <a:endParaRPr lang="en-US"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Your</a:t>
            </a:r>
            <a:r>
              <a:rPr/>
              <a:t> </a:t>
            </a:r>
            <a:r>
              <a:rPr/>
              <a:t>book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strongly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Quasi-experiments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suggest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hint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incapable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anything.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persective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held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wrong,</a:t>
            </a:r>
            <a:r>
              <a:rPr/>
              <a:t> </a:t>
            </a:r>
            <a:r>
              <a:rPr/>
              <a:t>wrong.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Let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Confounding,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tools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matching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phase,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propensity</a:t>
            </a:r>
            <a:r>
              <a:rPr/>
              <a:t> </a:t>
            </a:r>
            <a:r>
              <a:rPr/>
              <a:t>score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confounding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phase.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don’t,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resort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(though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hurt).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point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pretty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randomized</a:t>
            </a:r>
            <a:r>
              <a:rPr/>
              <a:t> </a:t>
            </a:r>
            <a:r>
              <a:rPr/>
              <a:t>trial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studies,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numbers.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establishes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current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external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itself,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enough.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review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wrote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landmark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midst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crisis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(more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bit).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looked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accumulated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elucidated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None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themselves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sufficient,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reasonable</a:t>
            </a:r>
            <a:r>
              <a:rPr/>
              <a:t> </a:t>
            </a:r>
            <a:r>
              <a:rPr/>
              <a:t>combination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persuasive.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64</a:t>
            </a:fld>
            <a:endParaRPr lang="en-US"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factor.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overturned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confounder.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confounder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attenuate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hypothesize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among</a:t>
            </a:r>
            <a:r>
              <a:rPr/>
              <a:t> </a:t>
            </a:r>
            <a:r>
              <a:rPr/>
              <a:t>smokers</a:t>
            </a:r>
            <a:r>
              <a:rPr/>
              <a:t> </a:t>
            </a:r>
            <a:r>
              <a:rPr/>
              <a:t>(poor</a:t>
            </a:r>
            <a:r>
              <a:rPr/>
              <a:t> </a:t>
            </a:r>
            <a:r>
              <a:rPr/>
              <a:t>diet,</a:t>
            </a:r>
            <a:r>
              <a:rPr/>
              <a:t> </a:t>
            </a:r>
            <a:r>
              <a:rPr/>
              <a:t>dangerous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conditions,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exercise)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twenty</a:t>
            </a:r>
            <a:r>
              <a:rPr/>
              <a:t> </a:t>
            </a:r>
            <a:r>
              <a:rPr/>
              <a:t>fold.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Keep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mind,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weak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still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real.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criticism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said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around</a:t>
            </a:r>
            <a:r>
              <a:rPr/>
              <a:t> </a:t>
            </a:r>
            <a:r>
              <a:rPr/>
              <a:t>450</a:t>
            </a:r>
            <a:r>
              <a:rPr/>
              <a:t> </a:t>
            </a:r>
            <a:r>
              <a:rPr/>
              <a:t>thousand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year.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critics</a:t>
            </a:r>
            <a:r>
              <a:rPr/>
              <a:t> </a:t>
            </a:r>
            <a:r>
              <a:rPr/>
              <a:t>dissected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said,</a:t>
            </a:r>
            <a:r>
              <a:rPr/>
              <a:t> </a:t>
            </a:r>
            <a:r>
              <a:rPr/>
              <a:t>we’ll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deaths</a:t>
            </a:r>
            <a:r>
              <a:rPr/>
              <a:t> </a:t>
            </a:r>
            <a:r>
              <a:rPr/>
              <a:t>due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stroke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turns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ways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smoking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kill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real,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(unlike</a:t>
            </a:r>
            <a:r>
              <a:rPr/>
              <a:t> </a:t>
            </a:r>
            <a:r>
              <a:rPr/>
              <a:t>lung</a:t>
            </a:r>
            <a:r>
              <a:rPr/>
              <a:t> </a:t>
            </a:r>
            <a:r>
              <a:rPr/>
              <a:t>cancer)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fairly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population,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risk.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30%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dies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heart</a:t>
            </a:r>
            <a:r>
              <a:rPr/>
              <a:t> </a:t>
            </a:r>
            <a:r>
              <a:rPr/>
              <a:t>attacks,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ten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impossible.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small,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</a:t>
            </a:r>
            <a:r>
              <a:rPr/>
              <a:t> </a:t>
            </a:r>
            <a:r>
              <a:rPr/>
              <a:t>it.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criteria.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point,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made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produced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seriously</a:t>
            </a:r>
            <a:r>
              <a:rPr/>
              <a:t> </a:t>
            </a:r>
            <a:r>
              <a:rPr/>
              <a:t>flawed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Paul</a:t>
            </a:r>
            <a:r>
              <a:rPr/>
              <a:t> </a:t>
            </a:r>
            <a:r>
              <a:rPr/>
              <a:t>Rosenbaum,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book,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discusses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non-randomized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Linus</a:t>
            </a:r>
            <a:r>
              <a:rPr/>
              <a:t> </a:t>
            </a:r>
            <a:r>
              <a:rPr/>
              <a:t>Pauling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showed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fold</a:t>
            </a:r>
            <a:r>
              <a:rPr/>
              <a:t> </a:t>
            </a:r>
            <a:r>
              <a:rPr/>
              <a:t>increase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survival</a:t>
            </a:r>
            <a:r>
              <a:rPr/>
              <a:t> </a:t>
            </a:r>
            <a:r>
              <a:rPr/>
              <a:t>times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advanced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received</a:t>
            </a:r>
            <a:r>
              <a:rPr/>
              <a:t> </a:t>
            </a:r>
            <a:r>
              <a:rPr/>
              <a:t>mega-doses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Vitamin</a:t>
            </a:r>
            <a:r>
              <a:rPr/>
              <a:t> </a:t>
            </a:r>
            <a:r>
              <a:rPr/>
              <a:t>C,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flaw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caused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finding.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65</a:t>
            </a:fld>
            <a:endParaRPr lang="en-US"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Consistency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important.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substantially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possibly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comes</a:t>
            </a:r>
            <a:r>
              <a:rPr/>
              <a:t> </a:t>
            </a:r>
            <a:r>
              <a:rPr/>
              <a:t>along,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two,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becomes</a:t>
            </a:r>
            <a:r>
              <a:rPr/>
              <a:t> </a:t>
            </a:r>
            <a:r>
              <a:rPr/>
              <a:t>awfully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argue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third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directions,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rare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conspire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towards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common</a:t>
            </a:r>
            <a:r>
              <a:rPr/>
              <a:t> </a:t>
            </a:r>
            <a:r>
              <a:rPr/>
              <a:t>goal.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Now,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replicated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consistently,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replication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much.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66</a:t>
            </a:fld>
            <a:endParaRPr lang="en-US"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Specificity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treatment</a:t>
            </a:r>
            <a:r>
              <a:rPr/>
              <a:t> </a:t>
            </a:r>
            <a:r>
              <a:rPr/>
              <a:t>cures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appears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cure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diseases,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happening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(maybe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bias?)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multitude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problems,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healthier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sicker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(or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outcomes)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changed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unexposed</a:t>
            </a:r>
            <a:r>
              <a:rPr/>
              <a:t> </a:t>
            </a:r>
            <a:r>
              <a:rPr/>
              <a:t>groups.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deliberately</a:t>
            </a:r>
            <a:r>
              <a:rPr/>
              <a:t> </a:t>
            </a:r>
            <a:r>
              <a:rPr/>
              <a:t>including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measures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expect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negative.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Suppose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testing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suffer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You’d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compare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headache,</a:t>
            </a:r>
            <a:r>
              <a:rPr/>
              <a:t> </a:t>
            </a:r>
            <a:r>
              <a:rPr/>
              <a:t>nausea,</a:t>
            </a:r>
            <a:r>
              <a:rPr/>
              <a:t> </a:t>
            </a:r>
            <a:r>
              <a:rPr/>
              <a:t>dizziness,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fatigue.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monoxide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sicker,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dreary</a:t>
            </a:r>
            <a:r>
              <a:rPr/>
              <a:t> </a:t>
            </a:r>
            <a:r>
              <a:rPr/>
              <a:t>job,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complain.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To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this,</a:t>
            </a:r>
            <a:r>
              <a:rPr/>
              <a:t> </a:t>
            </a:r>
            <a:r>
              <a:rPr/>
              <a:t>ask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muscle</a:t>
            </a:r>
            <a:r>
              <a:rPr/>
              <a:t> </a:t>
            </a:r>
            <a:r>
              <a:rPr/>
              <a:t>pain,</a:t>
            </a:r>
            <a:r>
              <a:rPr/>
              <a:t> </a:t>
            </a:r>
            <a:r>
              <a:rPr/>
              <a:t>rashes,</a:t>
            </a:r>
            <a:r>
              <a:rPr/>
              <a:t> </a:t>
            </a:r>
            <a:r>
              <a:rPr/>
              <a:t>coughing,</a:t>
            </a:r>
            <a:r>
              <a:rPr/>
              <a:t> </a:t>
            </a:r>
            <a:r>
              <a:rPr/>
              <a:t>sneezing,</a:t>
            </a:r>
            <a:r>
              <a:rPr/>
              <a:t> </a:t>
            </a:r>
            <a:r>
              <a:rPr/>
              <a:t>fevers: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normally</a:t>
            </a:r>
            <a:r>
              <a:rPr/>
              <a:t> </a:t>
            </a:r>
            <a:r>
              <a:rPr/>
              <a:t>associated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elevated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toll</a:t>
            </a:r>
            <a:r>
              <a:rPr/>
              <a:t> </a:t>
            </a:r>
            <a:r>
              <a:rPr/>
              <a:t>booth</a:t>
            </a:r>
            <a:r>
              <a:rPr/>
              <a:t> </a:t>
            </a:r>
            <a:r>
              <a:rPr/>
              <a:t>workers,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complainers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hands.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symptoms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</a:t>
            </a:r>
            <a:r>
              <a:rPr/>
              <a:t> </a:t>
            </a:r>
            <a:r>
              <a:rPr/>
              <a:t>poisoning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show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evidence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67</a:t>
            </a:fld>
            <a:endParaRPr lang="en-US"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cannot</a:t>
            </a:r>
            <a:r>
              <a:rPr/>
              <a:t> </a:t>
            </a:r>
            <a:r>
              <a:rPr/>
              <a:t>establish</a:t>
            </a:r>
            <a:r>
              <a:rPr/>
              <a:t> </a:t>
            </a:r>
            <a:r>
              <a:rPr/>
              <a:t>temporality,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harder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establishing</a:t>
            </a:r>
            <a:r>
              <a:rPr/>
              <a:t> </a:t>
            </a:r>
            <a:r>
              <a:rPr/>
              <a:t>causation.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prospective</a:t>
            </a:r>
            <a:r>
              <a:rPr/>
              <a:t> </a:t>
            </a:r>
            <a:r>
              <a:rPr/>
              <a:t>study.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recalling</a:t>
            </a:r>
            <a:r>
              <a:rPr/>
              <a:t> </a:t>
            </a:r>
            <a:r>
              <a:rPr/>
              <a:t>events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order.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issue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mentioned</a:t>
            </a:r>
            <a:r>
              <a:rPr/>
              <a:t> </a:t>
            </a:r>
            <a:r>
              <a:rPr/>
              <a:t>earlier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cross-sectional</a:t>
            </a:r>
            <a:r>
              <a:rPr/>
              <a:t> </a:t>
            </a:r>
            <a:r>
              <a:rPr/>
              <a:t>studies.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speculations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smoking.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reversal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causal</a:t>
            </a:r>
            <a:r>
              <a:rPr/>
              <a:t> </a:t>
            </a:r>
            <a:r>
              <a:rPr/>
              <a:t>model,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disposition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genes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addicted.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argument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water,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course,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genetic</a:t>
            </a:r>
            <a:r>
              <a:rPr/>
              <a:t> </a:t>
            </a:r>
            <a:r>
              <a:rPr/>
              <a:t>link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being</a:t>
            </a:r>
            <a:r>
              <a:rPr/>
              <a:t> </a:t>
            </a:r>
            <a:r>
              <a:rPr/>
              <a:t>totally</a:t>
            </a:r>
            <a:r>
              <a:rPr/>
              <a:t> </a:t>
            </a:r>
            <a:r>
              <a:rPr/>
              <a:t>disregarded.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Temporality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tricky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latency</a:t>
            </a:r>
            <a:r>
              <a:rPr/>
              <a:t> </a:t>
            </a:r>
            <a:r>
              <a:rPr/>
              <a:t>period,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hides</a:t>
            </a:r>
            <a:r>
              <a:rPr/>
              <a:t> </a:t>
            </a:r>
            <a:r>
              <a:rPr/>
              <a:t>quietly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body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revealing</a:t>
            </a:r>
            <a:r>
              <a:rPr/>
              <a:t> </a:t>
            </a:r>
            <a:r>
              <a:rPr/>
              <a:t>itself.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diet</a:t>
            </a:r>
            <a:r>
              <a:rPr/>
              <a:t> </a:t>
            </a:r>
            <a:r>
              <a:rPr/>
              <a:t>producing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seconday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“</a:t>
            </a:r>
            <a:r>
              <a:rPr/>
              <a:t>comfort</a:t>
            </a:r>
            <a:r>
              <a:rPr/>
              <a:t>”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sitting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you.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do,</a:t>
            </a:r>
            <a:r>
              <a:rPr/>
              <a:t> </a:t>
            </a:r>
            <a:r>
              <a:rPr/>
              <a:t>typically,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spend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management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collection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optimized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needs.</a:t>
            </a:r>
            <a:r>
              <a:rPr/>
              <a:t> </a:t>
            </a:r>
            <a:r>
              <a:rPr/>
              <a:t>Still,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time</a:t>
            </a:r>
            <a:r>
              <a:rPr/>
              <a:t> </a:t>
            </a:r>
            <a:r>
              <a:rPr/>
              <a:t>savings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substantial.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cost,</a:t>
            </a:r>
            <a:r>
              <a:rPr/>
              <a:t> </a:t>
            </a:r>
            <a:r>
              <a:rPr/>
              <a:t>whatsoever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acquisition.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few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require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fee,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reasonable.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Finally,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usually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work.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available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analyses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succeed.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success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government</a:t>
            </a:r>
            <a:r>
              <a:rPr/>
              <a:t> </a:t>
            </a:r>
            <a:r>
              <a:rPr/>
              <a:t>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intensity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increases,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improvement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degree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gradient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relationship.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ability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Some,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all,</a:t>
            </a:r>
            <a:r>
              <a:rPr/>
              <a:t> </a:t>
            </a:r>
            <a:r>
              <a:rPr/>
              <a:t>biasing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tend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rate,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escalates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dose-response</a:t>
            </a:r>
            <a:r>
              <a:rPr/>
              <a:t> </a:t>
            </a:r>
            <a:r>
              <a:rPr/>
              <a:t>pattern.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retrospective</a:t>
            </a:r>
            <a:r>
              <a:rPr/>
              <a:t> </a:t>
            </a:r>
            <a:r>
              <a:rPr/>
              <a:t>studies.</a:t>
            </a:r>
            <a:r>
              <a:rPr/>
              <a:t> </a:t>
            </a:r>
            <a:r>
              <a:rPr/>
              <a:t>People’s</a:t>
            </a:r>
            <a:r>
              <a:rPr/>
              <a:t> </a:t>
            </a:r>
            <a:r>
              <a:rPr/>
              <a:t>memory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happened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recently.</a:t>
            </a:r>
            <a:r>
              <a:rPr/>
              <a:t> </a:t>
            </a:r>
            <a:r>
              <a:rPr/>
              <a:t>It’s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up,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controls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overlook</a:t>
            </a:r>
            <a:r>
              <a:rPr/>
              <a:t> </a:t>
            </a:r>
            <a:r>
              <a:rPr/>
              <a:t>things.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Recall</a:t>
            </a:r>
            <a:r>
              <a:rPr/>
              <a:t> </a:t>
            </a:r>
            <a:r>
              <a:rPr/>
              <a:t>bias,</a:t>
            </a:r>
            <a:r>
              <a:rPr/>
              <a:t> </a:t>
            </a:r>
            <a:r>
              <a:rPr/>
              <a:t>though,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stronger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exposure,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gradient,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exposures</a:t>
            </a:r>
            <a:r>
              <a:rPr/>
              <a:t> </a:t>
            </a:r>
            <a:r>
              <a:rPr/>
              <a:t>showing</a:t>
            </a:r>
            <a:r>
              <a:rPr/>
              <a:t> </a:t>
            </a:r>
            <a:r>
              <a:rPr/>
              <a:t>smaller</a:t>
            </a:r>
            <a:r>
              <a:rPr/>
              <a:t> </a:t>
            </a:r>
            <a:r>
              <a:rPr/>
              <a:t>effects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large</a:t>
            </a:r>
            <a:r>
              <a:rPr/>
              <a:t> </a:t>
            </a:r>
            <a:r>
              <a:rPr/>
              <a:t>exposures,</a:t>
            </a:r>
            <a:r>
              <a:rPr/>
              <a:t> </a:t>
            </a:r>
            <a:r>
              <a:rPr/>
              <a:t>that’s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news.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rule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recall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selection</a:t>
            </a:r>
            <a:r>
              <a:rPr/>
              <a:t> </a:t>
            </a:r>
            <a:r>
              <a:rPr/>
              <a:t>bias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biases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affect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spectrum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exposures.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Hormesis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surprising,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helpful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decidely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doses.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evidence,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small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wine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glass</a:t>
            </a:r>
            <a:r>
              <a:rPr/>
              <a:t> </a:t>
            </a:r>
            <a:r>
              <a:rPr/>
              <a:t>per</a:t>
            </a:r>
            <a:r>
              <a:rPr/>
              <a:t> </a:t>
            </a:r>
            <a:r>
              <a:rPr/>
              <a:t>day)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beneficial</a:t>
            </a:r>
            <a:r>
              <a:rPr/>
              <a:t> </a:t>
            </a:r>
            <a:r>
              <a:rPr/>
              <a:t>effects,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larger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consumption</a:t>
            </a:r>
            <a:r>
              <a:rPr/>
              <a:t> </a:t>
            </a:r>
            <a:r>
              <a:rPr/>
              <a:t>causes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sorts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problems.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failure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dose</a:t>
            </a:r>
            <a:r>
              <a:rPr/>
              <a:t> </a:t>
            </a:r>
            <a:r>
              <a:rPr/>
              <a:t>response</a:t>
            </a:r>
            <a:r>
              <a:rPr/>
              <a:t> </a:t>
            </a:r>
            <a:r>
              <a:rPr/>
              <a:t>pattern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disqualifying</a:t>
            </a:r>
            <a:r>
              <a:rPr/>
              <a:t> </a:t>
            </a:r>
            <a:r>
              <a:rPr/>
              <a:t>event.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69</a:t>
            </a:fld>
            <a:endParaRPr lang="en-US"/>
          </a:p>
        </p:txBody>
      </p:sp>
    </p:spTree>
  </p:cSld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medicine.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referred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commonly</a:t>
            </a:r>
            <a:r>
              <a:rPr/>
              <a:t> </a:t>
            </a:r>
            <a:r>
              <a:rPr/>
              <a:t>cited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deciding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result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trusted,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original</a:t>
            </a:r>
            <a:r>
              <a:rPr/>
              <a:t> </a:t>
            </a:r>
            <a:r>
              <a:rPr/>
              <a:t>1965</a:t>
            </a:r>
            <a:r>
              <a:rPr/>
              <a:t> </a:t>
            </a:r>
            <a:r>
              <a:rPr/>
              <a:t>publication,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somewhat</a:t>
            </a:r>
            <a:r>
              <a:rPr/>
              <a:t> </a:t>
            </a:r>
            <a:r>
              <a:rPr/>
              <a:t>unimpressed.</a:t>
            </a:r>
            <a:r>
              <a:rPr/>
              <a:t> </a:t>
            </a:r>
            <a:r>
              <a:rPr/>
              <a:t>He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out,</a:t>
            </a:r>
            <a:r>
              <a:rPr/>
              <a:t> </a:t>
            </a:r>
            <a:r>
              <a:rPr/>
              <a:t>correctly,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knowledge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mechanisms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fair</a:t>
            </a:r>
            <a:r>
              <a:rPr/>
              <a:t> </a:t>
            </a:r>
            <a:r>
              <a:rPr/>
              <a:t>amount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subjectivity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term.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cite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surge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decade</a:t>
            </a:r>
            <a:r>
              <a:rPr/>
              <a:t> </a:t>
            </a:r>
            <a:r>
              <a:rPr/>
              <a:t>ago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prayer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either</a:t>
            </a:r>
            <a:r>
              <a:rPr/>
              <a:t> </a:t>
            </a:r>
            <a:r>
              <a:rPr/>
              <a:t>receive</a:t>
            </a:r>
            <a:r>
              <a:rPr/>
              <a:t> </a:t>
            </a:r>
            <a:r>
              <a:rPr/>
              <a:t>prayers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stranger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certainly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believe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God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intercedes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our</a:t>
            </a:r>
            <a:r>
              <a:rPr/>
              <a:t> </a:t>
            </a:r>
            <a:r>
              <a:rPr/>
              <a:t>lives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pray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Him.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plausibility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too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biological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anything.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cancer,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effect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estrogen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oral</a:t>
            </a:r>
            <a:r>
              <a:rPr/>
              <a:t> </a:t>
            </a:r>
            <a:r>
              <a:rPr/>
              <a:t>contraceptives,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easily</a:t>
            </a:r>
            <a:r>
              <a:rPr/>
              <a:t> </a:t>
            </a:r>
            <a:r>
              <a:rPr/>
              <a:t>come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protective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progestin.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spite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reservations,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side.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plausibility,</a:t>
            </a:r>
            <a:r>
              <a:rPr/>
              <a:t> </a:t>
            </a:r>
            <a:r>
              <a:rPr/>
              <a:t>however,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mean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we</a:t>
            </a:r>
            <a:r>
              <a:rPr/>
              <a:t> </a:t>
            </a:r>
            <a:r>
              <a:rPr/>
              <a:t>haven’t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70</a:t>
            </a:fld>
            <a:endParaRPr lang="en-US"/>
          </a:p>
        </p:txBody>
      </p:sp>
    </p:spTree>
  </p:cSld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frequently</a:t>
            </a:r>
            <a:r>
              <a:rPr/>
              <a:t> </a:t>
            </a:r>
            <a:r>
              <a:rPr/>
              <a:t>cited,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mention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anyway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sake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completeness.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Coherence</a:t>
            </a:r>
            <a:r>
              <a:rPr/>
              <a:t> </a:t>
            </a:r>
            <a:r>
              <a:rPr/>
              <a:t>means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consistent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history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biology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disease.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having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plausible</a:t>
            </a:r>
            <a:r>
              <a:rPr/>
              <a:t> </a:t>
            </a:r>
            <a:r>
              <a:rPr/>
              <a:t>mechanism,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talking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mechanistic</a:t>
            </a:r>
            <a:r>
              <a:rPr/>
              <a:t> </a:t>
            </a:r>
            <a:r>
              <a:rPr/>
              <a:t>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71</a:t>
            </a:fld>
            <a:endParaRPr lang="en-US"/>
          </a:p>
        </p:txBody>
      </p:sp>
    </p:spTree>
  </p:cSld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Sir</a:t>
            </a:r>
            <a:r>
              <a:rPr/>
              <a:t> </a:t>
            </a:r>
            <a:r>
              <a:rPr/>
              <a:t>Austin</a:t>
            </a:r>
            <a:r>
              <a:rPr/>
              <a:t> </a:t>
            </a:r>
            <a:r>
              <a:rPr/>
              <a:t>Bradford</a:t>
            </a:r>
            <a:r>
              <a:rPr/>
              <a:t> </a:t>
            </a:r>
            <a:r>
              <a:rPr/>
              <a:t>Hill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his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direct</a:t>
            </a:r>
            <a:r>
              <a:rPr/>
              <a:t> </a:t>
            </a:r>
            <a:r>
              <a:rPr/>
              <a:t>experimental</a:t>
            </a:r>
            <a:r>
              <a:rPr/>
              <a:t> </a:t>
            </a:r>
            <a:r>
              <a:rPr/>
              <a:t>manipulation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impossible,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indirect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settings</a:t>
            </a:r>
            <a:r>
              <a:rPr/>
              <a:t> </a:t>
            </a:r>
            <a:r>
              <a:rPr/>
              <a:t>called</a:t>
            </a:r>
            <a:r>
              <a:rPr/>
              <a:t> </a:t>
            </a:r>
            <a:r>
              <a:rPr/>
              <a:t>natural</a:t>
            </a:r>
            <a:r>
              <a:rPr/>
              <a:t> </a:t>
            </a:r>
            <a:r>
              <a:rPr/>
              <a:t>experiments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mandated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fluke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accident.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randomization,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nature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accident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unlikely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produce</a:t>
            </a:r>
            <a:r>
              <a:rPr/>
              <a:t> </a:t>
            </a:r>
            <a:r>
              <a:rPr/>
              <a:t>serious</a:t>
            </a:r>
            <a:r>
              <a:rPr/>
              <a:t> </a:t>
            </a:r>
            <a:r>
              <a:rPr/>
              <a:t>biases.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law</a:t>
            </a:r>
            <a:r>
              <a:rPr/>
              <a:t> </a:t>
            </a:r>
            <a:r>
              <a:rPr/>
              <a:t>passed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ban</a:t>
            </a:r>
            <a:r>
              <a:rPr/>
              <a:t> </a:t>
            </a:r>
            <a:r>
              <a:rPr/>
              <a:t>import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pesticides,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alcohol</a:t>
            </a:r>
            <a:r>
              <a:rPr/>
              <a:t> </a:t>
            </a:r>
            <a:r>
              <a:rPr/>
              <a:t>taxes.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Craig</a:t>
            </a:r>
            <a:r>
              <a:rPr/>
              <a:t> </a:t>
            </a:r>
            <a:r>
              <a:rPr/>
              <a:t>2012</a:t>
            </a:r>
            <a:r>
              <a:rPr/>
              <a:t> </a:t>
            </a:r>
            <a:r>
              <a:rPr/>
              <a:t>article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experiment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assignment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exposure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hoped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reduce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exposure.</a:t>
            </a:r>
            <a:r>
              <a:rPr/>
              <a:t> </a:t>
            </a:r>
            <a:r>
              <a:rPr/>
              <a:t>So,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assign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bottle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unethical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partly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patient</a:t>
            </a:r>
            <a:r>
              <a:rPr/>
              <a:t> </a:t>
            </a:r>
            <a:r>
              <a:rPr/>
              <a:t>preference.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encourage</a:t>
            </a:r>
            <a:r>
              <a:rPr/>
              <a:t> </a:t>
            </a:r>
            <a:r>
              <a:rPr/>
              <a:t>every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mother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</a:t>
            </a:r>
            <a:r>
              <a:rPr/>
              <a:t> </a:t>
            </a:r>
            <a:r>
              <a:rPr/>
              <a:t>her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six</a:t>
            </a:r>
            <a:r>
              <a:rPr/>
              <a:t> </a:t>
            </a:r>
            <a:r>
              <a:rPr/>
              <a:t>months.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randomly</a:t>
            </a:r>
            <a:r>
              <a:rPr/>
              <a:t> </a:t>
            </a:r>
            <a:r>
              <a:rPr/>
              <a:t>selected</a:t>
            </a:r>
            <a:r>
              <a:rPr/>
              <a:t> </a:t>
            </a:r>
            <a:r>
              <a:rPr/>
              <a:t>subset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patients,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give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resources,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access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lactation</a:t>
            </a:r>
            <a:r>
              <a:rPr/>
              <a:t> </a:t>
            </a:r>
            <a:r>
              <a:rPr/>
              <a:t>consultant,</a:t>
            </a:r>
            <a:r>
              <a:rPr/>
              <a:t> </a:t>
            </a:r>
            <a:r>
              <a:rPr/>
              <a:t>free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pumps,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regular</a:t>
            </a:r>
            <a:r>
              <a:rPr/>
              <a:t> </a:t>
            </a:r>
            <a:r>
              <a:rPr/>
              <a:t>visits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nurse.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extra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provided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change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breast</a:t>
            </a:r>
            <a:r>
              <a:rPr/>
              <a:t> </a:t>
            </a:r>
            <a:r>
              <a:rPr/>
              <a:t>feeding,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probably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improvements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well-being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child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72</a:t>
            </a:fld>
            <a:endParaRPr lang="en-US"/>
          </a:p>
        </p:txBody>
      </p:sp>
    </p:spTree>
  </p:cSld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weakest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hardest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Hill’s</a:t>
            </a:r>
            <a:r>
              <a:rPr/>
              <a:t> </a:t>
            </a:r>
            <a:r>
              <a:rPr/>
              <a:t>nine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requires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creative</a:t>
            </a:r>
            <a:r>
              <a:rPr/>
              <a:t> </a:t>
            </a:r>
            <a:r>
              <a:rPr/>
              <a:t>way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thinking.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paper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Fedak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recommended</a:t>
            </a:r>
            <a:r>
              <a:rPr/>
              <a:t> </a:t>
            </a:r>
            <a:r>
              <a:rPr/>
              <a:t>reading</a:t>
            </a:r>
            <a:r>
              <a:rPr/>
              <a:t> </a:t>
            </a:r>
            <a:r>
              <a:rPr/>
              <a:t>suggests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shape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asbestos</a:t>
            </a:r>
            <a:r>
              <a:rPr/>
              <a:t> </a:t>
            </a:r>
            <a:r>
              <a:rPr/>
              <a:t>fibers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allow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analogous</a:t>
            </a:r>
            <a:r>
              <a:rPr/>
              <a:t> </a:t>
            </a:r>
            <a:r>
              <a:rPr/>
              <a:t>claim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cancer</a:t>
            </a:r>
            <a:r>
              <a:rPr/>
              <a:t> </a:t>
            </a:r>
            <a:r>
              <a:rPr/>
              <a:t>causing</a:t>
            </a:r>
            <a:r>
              <a:rPr/>
              <a:t> </a:t>
            </a:r>
            <a:r>
              <a:rPr/>
              <a:t>properties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carbon</a:t>
            </a:r>
            <a:r>
              <a:rPr/>
              <a:t> </a:t>
            </a:r>
            <a:r>
              <a:rPr/>
              <a:t>nanotubes.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73</a:t>
            </a:fld>
            <a:endParaRPr lang="en-US"/>
          </a:p>
        </p:txBody>
      </p:sp>
    </p:spTree>
  </p:cSld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appreciation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designed.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complement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studies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difficult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impossible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quantitative</a:t>
            </a:r>
            <a:r>
              <a:rPr/>
              <a:t> </a:t>
            </a:r>
            <a:r>
              <a:rPr/>
              <a:t>methods.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approaches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inductive</a:t>
            </a:r>
            <a:r>
              <a:rPr/>
              <a:t> </a:t>
            </a:r>
            <a:r>
              <a:rPr/>
              <a:t>(using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findings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broader</a:t>
            </a:r>
            <a:r>
              <a:rPr/>
              <a:t> </a:t>
            </a:r>
            <a:r>
              <a:rPr/>
              <a:t>theories).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trying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framework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understanding.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go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heavy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expectations.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relies</a:t>
            </a:r>
            <a:r>
              <a:rPr/>
              <a:t> </a:t>
            </a:r>
            <a:r>
              <a:rPr/>
              <a:t>heavily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construcivist</a:t>
            </a:r>
            <a:r>
              <a:rPr/>
              <a:t> </a:t>
            </a:r>
            <a:r>
              <a:rPr/>
              <a:t>philosophy.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philosophy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rejection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positivism,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truth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method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truth.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methodology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adaptive.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sounds</a:t>
            </a:r>
            <a:r>
              <a:rPr/>
              <a:t> </a:t>
            </a:r>
            <a:r>
              <a:rPr/>
              <a:t>subjective,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argues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objective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pre-conceived</a:t>
            </a:r>
            <a:r>
              <a:rPr/>
              <a:t> </a:t>
            </a:r>
            <a:r>
              <a:rPr/>
              <a:t>notions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assumptions.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</a:t>
            </a:r>
            <a:r>
              <a:rPr/>
              <a:t> </a:t>
            </a:r>
            <a:r>
              <a:rPr/>
              <a:t>hope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talk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week</a:t>
            </a:r>
            <a:r>
              <a:rPr/>
              <a:t> </a:t>
            </a:r>
            <a:r>
              <a:rPr/>
              <a:t>12.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75</a:t>
            </a:fld>
            <a:endParaRPr lang="en-US"/>
          </a:p>
        </p:txBody>
      </p:sp>
    </p:spTree>
  </p:cSld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One</a:t>
            </a:r>
            <a:r>
              <a:rPr/>
              <a:t> </a:t>
            </a:r>
            <a:r>
              <a:rPr/>
              <a:t>definition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“</a:t>
            </a:r>
            <a:r>
              <a:rPr/>
              <a:t>phenomenon</a:t>
            </a:r>
            <a:r>
              <a:rPr/>
              <a:t>”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observe.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own</a:t>
            </a:r>
            <a:r>
              <a:rPr/>
              <a:t> </a:t>
            </a:r>
            <a:r>
              <a:rPr/>
              <a:t>meanning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fact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event.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individual.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constructivist</a:t>
            </a:r>
            <a:r>
              <a:rPr/>
              <a:t> </a:t>
            </a:r>
            <a:r>
              <a:rPr/>
              <a:t>philosophy,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reality,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relationships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interactions.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reality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try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others</a:t>
            </a:r>
            <a:r>
              <a:rPr/>
              <a:t> </a:t>
            </a:r>
            <a:r>
              <a:rPr/>
              <a:t>construct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76</a:t>
            </a:fld>
            <a:endParaRPr lang="en-US"/>
          </a:p>
        </p:txBody>
      </p:sp>
    </p:spTree>
  </p:cSld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section,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authors</a:t>
            </a:r>
            <a:r>
              <a:rPr/>
              <a:t> </a:t>
            </a:r>
            <a:r>
              <a:rPr/>
              <a:t>state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five-step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analysis,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enables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enter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gain</a:t>
            </a:r>
            <a:r>
              <a:rPr/>
              <a:t> </a:t>
            </a:r>
            <a:r>
              <a:rPr/>
              <a:t>insight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thoughts,</a:t>
            </a:r>
            <a:r>
              <a:rPr/>
              <a:t> </a:t>
            </a:r>
            <a:r>
              <a:rPr/>
              <a:t>feelings,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preferences.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77</a:t>
            </a:fld>
            <a:endParaRPr lang="en-US"/>
          </a:p>
        </p:txBody>
      </p:sp>
    </p:spTree>
  </p:cSld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phenomenological</a:t>
            </a:r>
            <a:r>
              <a:rPr/>
              <a:t> </a:t>
            </a:r>
            <a:r>
              <a:rPr/>
              <a:t>approach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used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three</a:t>
            </a:r>
            <a:r>
              <a:rPr/>
              <a:t> </a:t>
            </a:r>
            <a:r>
              <a:rPr/>
              <a:t>questions: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(1)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patients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(2)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handle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changes</a:t>
            </a:r>
            <a:r>
              <a:rPr/>
              <a:t> </a:t>
            </a:r>
            <a:r>
              <a:rPr/>
              <a:t>during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first</a:t>
            </a:r>
            <a:r>
              <a:rPr/>
              <a:t> </a:t>
            </a:r>
            <a:r>
              <a:rPr/>
              <a:t>year</a:t>
            </a:r>
            <a:r>
              <a:rPr/>
              <a:t> </a:t>
            </a:r>
            <a:r>
              <a:rPr/>
              <a:t>after</a:t>
            </a:r>
            <a:r>
              <a:rPr/>
              <a:t> </a:t>
            </a:r>
            <a:r>
              <a:rPr/>
              <a:t>stroke?</a:t>
            </a:r>
            <a:r>
              <a:rPr/>
              <a:t> </a:t>
            </a:r>
            <a:r>
              <a:rPr/>
              <a:t>(3)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similarities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differences</a:t>
            </a:r>
            <a:r>
              <a:rPr/>
              <a:t> </a:t>
            </a:r>
            <a:r>
              <a:rPr/>
              <a:t>transpire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Danish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Norwegian</a:t>
            </a:r>
            <a:r>
              <a:rPr/>
              <a:t> </a:t>
            </a:r>
            <a:r>
              <a:rPr/>
              <a:t>contexts?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described</a:t>
            </a:r>
            <a:r>
              <a:rPr/>
              <a:t> </a:t>
            </a:r>
            <a:r>
              <a:rPr/>
              <a:t>four</a:t>
            </a:r>
            <a:r>
              <a:rPr/>
              <a:t> </a:t>
            </a:r>
            <a:r>
              <a:rPr/>
              <a:t>main</a:t>
            </a:r>
            <a:r>
              <a:rPr/>
              <a:t> </a:t>
            </a:r>
            <a:r>
              <a:rPr/>
              <a:t>issues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impacted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changes:</a:t>
            </a:r>
            <a:r>
              <a:rPr/>
              <a:t> </a:t>
            </a:r>
            <a:r>
              <a:rPr/>
              <a:t>(i)</a:t>
            </a:r>
            <a:r>
              <a:rPr/>
              <a:t> </a:t>
            </a:r>
            <a:r>
              <a:rPr/>
              <a:t>strategies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promote</a:t>
            </a:r>
            <a:r>
              <a:rPr/>
              <a:t> </a:t>
            </a:r>
            <a:r>
              <a:rPr/>
              <a:t>motivation,</a:t>
            </a:r>
            <a:r>
              <a:rPr/>
              <a:t> </a:t>
            </a:r>
            <a:r>
              <a:rPr/>
              <a:t>(ii)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involvement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network,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peers,</a:t>
            </a:r>
            <a:r>
              <a:rPr/>
              <a:t> </a:t>
            </a:r>
            <a:r>
              <a:rPr/>
              <a:t>(iii)</a:t>
            </a:r>
            <a:r>
              <a:rPr/>
              <a:t> </a:t>
            </a:r>
            <a:r>
              <a:rPr/>
              <a:t>professionals’</a:t>
            </a:r>
            <a:r>
              <a:rPr/>
              <a:t> </a:t>
            </a:r>
            <a:r>
              <a:rPr/>
              <a:t>support,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(iv)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structures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limit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recovery</a:t>
            </a:r>
            <a:r>
              <a:rPr/>
              <a:t> </a:t>
            </a:r>
            <a:r>
              <a:rPr/>
              <a:t>process.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78</a:t>
            </a:fld>
            <a:endParaRPr lang="en-US"/>
          </a:p>
        </p:txBody>
      </p:sp>
    </p:spTree>
  </p:cSld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development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individuals.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primary: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put</a:t>
            </a:r>
            <a:r>
              <a:rPr/>
              <a:t> </a:t>
            </a:r>
            <a:r>
              <a:rPr/>
              <a:t>aside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existing</a:t>
            </a:r>
            <a:r>
              <a:rPr/>
              <a:t> </a:t>
            </a:r>
            <a:r>
              <a:rPr/>
              <a:t>theoretical</a:t>
            </a:r>
            <a:r>
              <a:rPr/>
              <a:t> </a:t>
            </a:r>
            <a:r>
              <a:rPr/>
              <a:t>beliefs.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sampling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conditional,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collect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personal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wish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skeptical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disconfirm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discovered.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80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Some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records: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separate</a:t>
            </a:r>
            <a:r>
              <a:rPr/>
              <a:t> </a:t>
            </a:r>
            <a:r>
              <a:rPr/>
              <a:t>records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unit</a:t>
            </a:r>
            <a:r>
              <a:rPr/>
              <a:t> </a:t>
            </a:r>
            <a:r>
              <a:rPr/>
              <a:t>(usually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person,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emergency</a:t>
            </a:r>
            <a:r>
              <a:rPr/>
              <a:t> </a:t>
            </a:r>
            <a:r>
              <a:rPr/>
              <a:t>department</a:t>
            </a:r>
            <a:r>
              <a:rPr/>
              <a:t> </a:t>
            </a:r>
            <a:r>
              <a:rPr/>
              <a:t>visit).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preferable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settings,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redacted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concerns.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pieces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random</a:t>
            </a:r>
            <a:r>
              <a:rPr/>
              <a:t> </a:t>
            </a:r>
            <a:r>
              <a:rPr/>
              <a:t>noise</a:t>
            </a:r>
            <a:r>
              <a:rPr/>
              <a:t> </a:t>
            </a:r>
            <a:r>
              <a:rPr/>
              <a:t>added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preserve</a:t>
            </a:r>
            <a:r>
              <a:rPr/>
              <a:t> </a:t>
            </a:r>
            <a:r>
              <a:rPr/>
              <a:t>confidentiality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shifting).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avoids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privacy</a:t>
            </a:r>
            <a:r>
              <a:rPr/>
              <a:t> </a:t>
            </a:r>
            <a:r>
              <a:rPr/>
              <a:t>issues.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easier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store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present.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problem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category,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mixing</a:t>
            </a:r>
            <a:r>
              <a:rPr/>
              <a:t> </a:t>
            </a:r>
            <a:r>
              <a:rPr/>
              <a:t>apples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oranges</a:t>
            </a:r>
            <a:r>
              <a:rPr/>
              <a:t> </a:t>
            </a:r>
            <a:r>
              <a:rPr/>
              <a:t>together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destroys</a:t>
            </a:r>
            <a:r>
              <a:rPr/>
              <a:t> </a:t>
            </a:r>
            <a:r>
              <a:rPr/>
              <a:t>signals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apparent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mix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indvidual</a:t>
            </a:r>
            <a:r>
              <a:rPr/>
              <a:t> </a:t>
            </a:r>
            <a:r>
              <a:rPr/>
              <a:t>colors</a:t>
            </a:r>
            <a:r>
              <a:rPr/>
              <a:t> </a:t>
            </a:r>
            <a:r>
              <a:rPr/>
              <a:t>together,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blah</a:t>
            </a:r>
            <a:r>
              <a:rPr/>
              <a:t> </a:t>
            </a:r>
            <a:r>
              <a:rPr/>
              <a:t>shade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gray.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Even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signal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careful.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artefact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belief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association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aggregate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hold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level.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ecologic</a:t>
            </a:r>
            <a:r>
              <a:rPr/>
              <a:t> </a:t>
            </a:r>
            <a:r>
              <a:rPr/>
              <a:t>fallacy: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cigarettes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greater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higher</a:t>
            </a:r>
            <a:r>
              <a:rPr/>
              <a:t> </a:t>
            </a:r>
            <a:r>
              <a:rPr/>
              <a:t>suicide</a:t>
            </a:r>
            <a:r>
              <a:rPr/>
              <a:t> </a:t>
            </a:r>
            <a:r>
              <a:rPr/>
              <a:t>rates.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whether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individual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smokes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likely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commit</a:t>
            </a:r>
            <a:r>
              <a:rPr/>
              <a:t> </a:t>
            </a:r>
            <a:r>
              <a:rPr/>
              <a:t>suicide.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81</a:t>
            </a:fld>
            <a:endParaRPr lang="en-US"/>
          </a:p>
        </p:txBody>
      </p:sp>
    </p:spTree>
  </p:cSld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because…</a:t>
            </a:r>
            <a:r>
              <a:rPr/>
              <a:t> </a:t>
            </a:r>
            <a:r>
              <a:rPr/>
              <a:t>“</a:t>
            </a:r>
            <a:r>
              <a:rPr/>
              <a:t>A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number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childbirth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traumatic.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characterized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coupled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perceived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inadequate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providers.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subsequent</a:t>
            </a:r>
            <a:r>
              <a:rPr/>
              <a:t> </a:t>
            </a:r>
            <a:r>
              <a:rPr/>
              <a:t>pregnancy(s)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birth(s),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aimed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choices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reasons</a:t>
            </a:r>
            <a:r>
              <a:rPr/>
              <a:t> </a:t>
            </a:r>
            <a:r>
              <a:rPr/>
              <a:t>behind</a:t>
            </a:r>
            <a:r>
              <a:rPr/>
              <a:t> </a:t>
            </a:r>
            <a:r>
              <a:rPr/>
              <a:t>them.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If</a:t>
            </a:r>
            <a:r>
              <a:rPr/>
              <a:t> </a:t>
            </a:r>
            <a:r>
              <a:rPr/>
              <a:t>women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previously</a:t>
            </a:r>
            <a:r>
              <a:rPr/>
              <a:t> </a:t>
            </a:r>
            <a:r>
              <a:rPr/>
              <a:t>experienced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traumatic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pregnant</a:t>
            </a:r>
            <a:r>
              <a:rPr/>
              <a:t> </a:t>
            </a:r>
            <a:r>
              <a:rPr/>
              <a:t>again,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strong</a:t>
            </a:r>
            <a:r>
              <a:rPr/>
              <a:t> </a:t>
            </a:r>
            <a:r>
              <a:rPr/>
              <a:t>desire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repeat</a:t>
            </a:r>
            <a:r>
              <a:rPr/>
              <a:t> </a:t>
            </a:r>
            <a:r>
              <a:rPr/>
              <a:t>experience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birth</a:t>
            </a:r>
            <a:r>
              <a:rPr/>
              <a:t> </a:t>
            </a:r>
            <a:r>
              <a:rPr/>
              <a:t>choices.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82</a:t>
            </a:fld>
            <a:endParaRPr lang="en-US"/>
          </a:p>
        </p:txBody>
      </p:sp>
    </p:spTree>
  </p:cSld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Ethnography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share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culture.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ideas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developed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Sociology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Anthropology,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its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expanded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reviewed</a:t>
            </a:r>
            <a:r>
              <a:rPr/>
              <a:t> </a:t>
            </a:r>
            <a:r>
              <a:rPr/>
              <a:t>stressed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observation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interviewing,</a:t>
            </a:r>
            <a:r>
              <a:rPr/>
              <a:t> </a:t>
            </a:r>
            <a:r>
              <a:rPr/>
              <a:t>though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84</a:t>
            </a:fld>
            <a:endParaRPr lang="en-US"/>
          </a:p>
        </p:txBody>
      </p:sp>
    </p:spTree>
  </p:cSld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ethnographic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85</a:t>
            </a:fld>
            <a:endParaRPr lang="en-US"/>
          </a:p>
        </p:txBody>
      </p:sp>
    </p:spTree>
  </p:cSld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women’s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behavior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become</a:t>
            </a:r>
            <a:r>
              <a:rPr/>
              <a:t> </a:t>
            </a:r>
            <a:r>
              <a:rPr/>
              <a:t>risky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substance</a:t>
            </a:r>
            <a:r>
              <a:rPr/>
              <a:t> </a:t>
            </a:r>
            <a:r>
              <a:rPr/>
              <a:t>use.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discovered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Three</a:t>
            </a:r>
            <a:r>
              <a:rPr/>
              <a:t> </a:t>
            </a:r>
            <a:r>
              <a:rPr/>
              <a:t>major</a:t>
            </a:r>
            <a:r>
              <a:rPr/>
              <a:t> </a:t>
            </a:r>
            <a:r>
              <a:rPr/>
              <a:t>themes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1)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context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drug</a:t>
            </a:r>
            <a:r>
              <a:rPr/>
              <a:t> </a:t>
            </a:r>
            <a:r>
              <a:rPr/>
              <a:t>abuse,</a:t>
            </a:r>
            <a:r>
              <a:rPr/>
              <a:t> </a:t>
            </a:r>
            <a:r>
              <a:rPr/>
              <a:t>2)</a:t>
            </a:r>
            <a:r>
              <a:rPr/>
              <a:t> </a:t>
            </a:r>
            <a:r>
              <a:rPr/>
              <a:t>negative</a:t>
            </a:r>
            <a:r>
              <a:rPr/>
              <a:t> </a:t>
            </a:r>
            <a:r>
              <a:rPr/>
              <a:t>self-perception,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3)</a:t>
            </a:r>
            <a:r>
              <a:rPr/>
              <a:t> </a:t>
            </a:r>
            <a:r>
              <a:rPr/>
              <a:t>strive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survive.</a:t>
            </a:r>
            <a:r>
              <a:rPr/>
              <a:t> </a:t>
            </a:r>
            <a:r>
              <a:rPr/>
              <a:t>Subthemes</a:t>
            </a:r>
            <a:r>
              <a:rPr/>
              <a:t> </a:t>
            </a:r>
            <a:r>
              <a:rPr/>
              <a:t>were</a:t>
            </a:r>
            <a:r>
              <a:rPr/>
              <a:t> </a:t>
            </a:r>
            <a:r>
              <a:rPr/>
              <a:t>identified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contact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family,</a:t>
            </a:r>
            <a:r>
              <a:rPr/>
              <a:t> </a:t>
            </a:r>
            <a:r>
              <a:rPr/>
              <a:t>social</a:t>
            </a:r>
            <a:r>
              <a:rPr/>
              <a:t> </a:t>
            </a:r>
            <a:r>
              <a:rPr/>
              <a:t>stigma,</a:t>
            </a:r>
            <a:r>
              <a:rPr/>
              <a:t> </a:t>
            </a:r>
            <a:r>
              <a:rPr/>
              <a:t>self-forgetfulness,</a:t>
            </a:r>
            <a:r>
              <a:rPr/>
              <a:t> </a:t>
            </a:r>
            <a:r>
              <a:rPr/>
              <a:t>worthlessness,</a:t>
            </a:r>
            <a:r>
              <a:rPr/>
              <a:t> </a:t>
            </a:r>
            <a:r>
              <a:rPr/>
              <a:t>low</a:t>
            </a:r>
            <a:r>
              <a:rPr/>
              <a:t> </a:t>
            </a:r>
            <a:r>
              <a:rPr/>
              <a:t>self-efficacy,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unsafe</a:t>
            </a:r>
            <a:r>
              <a:rPr/>
              <a:t> </a:t>
            </a:r>
            <a:r>
              <a:rPr/>
              <a:t>sexual</a:t>
            </a:r>
            <a:r>
              <a:rPr/>
              <a:t> </a:t>
            </a:r>
            <a:r>
              <a:rPr/>
              <a:t>context.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86</a:t>
            </a:fld>
            <a:endParaRPr lang="en-US"/>
          </a:p>
        </p:txBody>
      </p:sp>
    </p:spTree>
  </p:cSld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in-depth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clear,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anyway,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difference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phenomenon.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case,</a:t>
            </a:r>
            <a:r>
              <a:rPr/>
              <a:t> </a:t>
            </a:r>
            <a:r>
              <a:rPr/>
              <a:t>meaning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experiences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setting,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represent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resources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area</a:t>
            </a:r>
            <a:r>
              <a:rPr/>
              <a:t> </a:t>
            </a:r>
            <a:r>
              <a:rPr/>
              <a:t>stress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examining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variety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perspectives.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report</a:t>
            </a:r>
            <a:r>
              <a:rPr/>
              <a:t> </a:t>
            </a:r>
            <a:r>
              <a:rPr/>
              <a:t>typically</a:t>
            </a:r>
            <a:r>
              <a:rPr/>
              <a:t> </a:t>
            </a:r>
            <a:r>
              <a:rPr/>
              <a:t>uses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factual</a:t>
            </a:r>
            <a:r>
              <a:rPr/>
              <a:t> </a:t>
            </a:r>
            <a:r>
              <a:rPr/>
              <a:t>reporting</a:t>
            </a:r>
            <a:r>
              <a:rPr/>
              <a:t> </a:t>
            </a:r>
            <a:r>
              <a:rPr/>
              <a:t>(mostly</a:t>
            </a:r>
            <a:r>
              <a:rPr/>
              <a:t> </a:t>
            </a:r>
            <a:r>
              <a:rPr/>
              <a:t>quantitative)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occurence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single</a:t>
            </a:r>
            <a:r>
              <a:rPr/>
              <a:t> </a:t>
            </a:r>
            <a:r>
              <a:rPr/>
              <a:t>patient.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define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narrowly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respect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location,</a:t>
            </a:r>
            <a:r>
              <a:rPr/>
              <a:t> </a:t>
            </a:r>
            <a:r>
              <a:rPr/>
              <a:t>demographics,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factors.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tries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unusual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outlier</a:t>
            </a:r>
            <a:r>
              <a:rPr/>
              <a:t> </a:t>
            </a:r>
            <a:r>
              <a:rPr/>
              <a:t>rather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typical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average.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88</a:t>
            </a:fld>
            <a:endParaRPr lang="en-US"/>
          </a:p>
        </p:txBody>
      </p:sp>
    </p:spTree>
  </p:cSld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89</a:t>
            </a:fld>
            <a:endParaRPr lang="en-US"/>
          </a:p>
        </p:txBody>
      </p:sp>
    </p:spTree>
  </p:cSld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investigate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contextual</a:t>
            </a:r>
            <a:r>
              <a:rPr/>
              <a:t> </a:t>
            </a:r>
            <a:r>
              <a:rPr/>
              <a:t>factors</a:t>
            </a:r>
            <a:r>
              <a:rPr/>
              <a:t> </a:t>
            </a:r>
            <a:r>
              <a:rPr/>
              <a:t>influenced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coordination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eThekwini</a:t>
            </a:r>
            <a:r>
              <a:rPr/>
              <a:t> </a:t>
            </a:r>
            <a:r>
              <a:rPr/>
              <a:t>District.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Inequitably</a:t>
            </a:r>
            <a:r>
              <a:rPr/>
              <a:t> </a:t>
            </a:r>
            <a:r>
              <a:rPr/>
              <a:t>resourced</a:t>
            </a:r>
            <a:r>
              <a:rPr/>
              <a:t> </a:t>
            </a:r>
            <a:r>
              <a:rPr/>
              <a:t>catchment</a:t>
            </a:r>
            <a:r>
              <a:rPr/>
              <a:t> </a:t>
            </a:r>
            <a:r>
              <a:rPr/>
              <a:t>areas,</a:t>
            </a:r>
            <a:r>
              <a:rPr/>
              <a:t> </a:t>
            </a:r>
            <a:r>
              <a:rPr/>
              <a:t>unclear</a:t>
            </a:r>
            <a:r>
              <a:rPr/>
              <a:t> </a:t>
            </a:r>
            <a:r>
              <a:rPr/>
              <a:t>referral</a:t>
            </a:r>
            <a:r>
              <a:rPr/>
              <a:t> </a:t>
            </a:r>
            <a:r>
              <a:rPr/>
              <a:t>systems,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turnover,</a:t>
            </a:r>
            <a:r>
              <a:rPr/>
              <a:t> </a:t>
            </a:r>
            <a:r>
              <a:rPr/>
              <a:t>freezing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posts,</a:t>
            </a:r>
            <a:r>
              <a:rPr/>
              <a:t> </a:t>
            </a:r>
            <a:r>
              <a:rPr/>
              <a:t>chronic</a:t>
            </a:r>
            <a:r>
              <a:rPr/>
              <a:t> </a:t>
            </a:r>
            <a:r>
              <a:rPr/>
              <a:t>staff</a:t>
            </a:r>
            <a:r>
              <a:rPr/>
              <a:t> </a:t>
            </a:r>
            <a:r>
              <a:rPr/>
              <a:t>shortage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adverse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conditions</a:t>
            </a:r>
            <a:r>
              <a:rPr/>
              <a:t> </a:t>
            </a:r>
            <a:r>
              <a:rPr/>
              <a:t>contributed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fragmentation,</a:t>
            </a:r>
            <a:r>
              <a:rPr/>
              <a:t> </a:t>
            </a:r>
            <a:r>
              <a:rPr/>
              <a:t>poor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care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loss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system.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hand,</a:t>
            </a:r>
            <a:r>
              <a:rPr/>
              <a:t> </a:t>
            </a:r>
            <a:r>
              <a:rPr/>
              <a:t>limited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systems</a:t>
            </a:r>
            <a:r>
              <a:rPr/>
              <a:t> </a:t>
            </a:r>
            <a:r>
              <a:rPr/>
              <a:t>constituted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client</a:t>
            </a:r>
            <a:r>
              <a:rPr/>
              <a:t> </a:t>
            </a:r>
            <a:r>
              <a:rPr/>
              <a:t>reintegration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society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relapses.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90</a:t>
            </a:fld>
            <a:endParaRPr lang="en-US"/>
          </a:p>
        </p:txBody>
      </p:sp>
    </p:spTree>
  </p:cSld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written</a:t>
            </a:r>
            <a:r>
              <a:rPr/>
              <a:t> </a:t>
            </a:r>
            <a:r>
              <a:rPr/>
              <a:t>account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event,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story,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interviews,</a:t>
            </a:r>
            <a:r>
              <a:rPr/>
              <a:t> </a:t>
            </a:r>
            <a:r>
              <a:rPr/>
              <a:t>documents,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artifacts.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information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structure.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chronological,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could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organized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92</a:t>
            </a:fld>
            <a:endParaRPr lang="en-US"/>
          </a:p>
        </p:txBody>
      </p:sp>
    </p:spTree>
  </p:cSld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Here’s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example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using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93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attack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two</a:t>
            </a:r>
            <a:r>
              <a:rPr/>
              <a:t> </a:t>
            </a:r>
            <a:r>
              <a:rPr/>
              <a:t>ends.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pose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search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question.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driven</a:t>
            </a:r>
            <a:r>
              <a:rPr/>
              <a:t> </a:t>
            </a:r>
            <a:r>
              <a:rPr/>
              <a:t>study,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source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decide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interesting</a:t>
            </a:r>
            <a:r>
              <a:rPr/>
              <a:t> </a:t>
            </a:r>
            <a:r>
              <a:rPr/>
              <a:t>questions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answer.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latter,</a:t>
            </a:r>
            <a:r>
              <a:rPr/>
              <a:t> </a:t>
            </a:r>
            <a:r>
              <a:rPr/>
              <a:t>read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documentation</a:t>
            </a:r>
            <a:r>
              <a:rPr/>
              <a:t> </a:t>
            </a:r>
            <a:r>
              <a:rPr/>
              <a:t>obsessively.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have.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yuo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happy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detail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category</a:t>
            </a:r>
            <a:r>
              <a:rPr/>
              <a:t> </a:t>
            </a:r>
            <a:r>
              <a:rPr/>
              <a:t>levels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categorical</a:t>
            </a:r>
            <a:r>
              <a:rPr/>
              <a:t> </a:t>
            </a:r>
            <a:r>
              <a:rPr/>
              <a:t>variable.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pairs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explore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associations.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end</a:t>
            </a:r>
            <a:r>
              <a:rPr/>
              <a:t> </a:t>
            </a:r>
            <a:r>
              <a:rPr/>
              <a:t>up</a:t>
            </a:r>
            <a:r>
              <a:rPr/>
              <a:t> </a:t>
            </a:r>
            <a:r>
              <a:rPr/>
              <a:t>answering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answer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database,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question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one</a:t>
            </a:r>
            <a:r>
              <a:rPr/>
              <a:t> </a:t>
            </a:r>
            <a:r>
              <a:rPr/>
              <a:t>really</a:t>
            </a:r>
            <a:r>
              <a:rPr/>
              <a:t> </a:t>
            </a:r>
            <a:r>
              <a:rPr/>
              <a:t>cares</a:t>
            </a:r>
            <a:r>
              <a:rPr/>
              <a:t> </a:t>
            </a:r>
            <a:r>
              <a:rPr/>
              <a:t>about.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second</a:t>
            </a:r>
            <a:r>
              <a:rPr/>
              <a:t> </a:t>
            </a:r>
            <a:r>
              <a:rPr/>
              <a:t>opinion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interest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relevance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studying.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There’s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joke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someone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searching</a:t>
            </a:r>
            <a:r>
              <a:rPr/>
              <a:t> </a:t>
            </a:r>
            <a:r>
              <a:rPr/>
              <a:t>along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street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lost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keys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volunteers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them</a:t>
            </a:r>
            <a:r>
              <a:rPr/>
              <a:t> </a:t>
            </a:r>
            <a:r>
              <a:rPr/>
              <a:t>look.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while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think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dropped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keys.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responds,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alley.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passerby</a:t>
            </a:r>
            <a:r>
              <a:rPr/>
              <a:t> </a:t>
            </a:r>
            <a:r>
              <a:rPr/>
              <a:t>asks,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here?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replies,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here.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Moral: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practical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accomplish,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easy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run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necessarily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conducted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clarify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critical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underlying</a:t>
            </a:r>
            <a:r>
              <a:rPr/>
              <a:t> </a:t>
            </a:r>
            <a:r>
              <a:rPr/>
              <a:t>autonomy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physical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promotion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perspectives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severe</a:t>
            </a:r>
            <a:r>
              <a:rPr/>
              <a:t> </a:t>
            </a:r>
            <a:r>
              <a:rPr/>
              <a:t>mental</a:t>
            </a:r>
            <a:r>
              <a:rPr/>
              <a:t> </a:t>
            </a:r>
            <a:r>
              <a:rPr/>
              <a:t>illness.</a:t>
            </a:r>
            <a:r>
              <a:rPr/>
              <a:t>”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general</a:t>
            </a:r>
            <a:r>
              <a:rPr/>
              <a:t> </a:t>
            </a:r>
            <a:r>
              <a:rPr/>
              <a:t>conclusion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…</a:t>
            </a:r>
            <a:r>
              <a:rPr/>
              <a:t> </a:t>
            </a:r>
            <a:r>
              <a:rPr/>
              <a:t>“</a:t>
            </a:r>
            <a:r>
              <a:rPr/>
              <a:t>‘</a:t>
            </a:r>
            <a:r>
              <a:rPr/>
              <a:t>Inhibited</a:t>
            </a:r>
            <a:r>
              <a:rPr/>
              <a:t> </a:t>
            </a:r>
            <a:r>
              <a:rPr/>
              <a:t>autonomy</a:t>
            </a:r>
            <a:r>
              <a:rPr/>
              <a:t>’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extracted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central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shaped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users’</a:t>
            </a:r>
            <a:r>
              <a:rPr/>
              <a:t> </a:t>
            </a:r>
            <a:r>
              <a:rPr/>
              <a:t>experiences,</a:t>
            </a:r>
            <a:r>
              <a:rPr/>
              <a:t> </a:t>
            </a:r>
            <a:r>
              <a:rPr/>
              <a:t>both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healthcare</a:t>
            </a:r>
            <a:r>
              <a:rPr/>
              <a:t> </a:t>
            </a:r>
            <a:r>
              <a:rPr/>
              <a:t>setting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real</a:t>
            </a:r>
            <a:r>
              <a:rPr/>
              <a:t> </a:t>
            </a:r>
            <a:r>
              <a:rPr/>
              <a:t>life.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component</a:t>
            </a:r>
            <a:r>
              <a:rPr/>
              <a:t> </a:t>
            </a:r>
            <a:r>
              <a:rPr/>
              <a:t>emerged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lack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empowerment</a:t>
            </a:r>
            <a:r>
              <a:rPr/>
              <a:t> </a:t>
            </a:r>
            <a:r>
              <a:rPr/>
              <a:t>mechanism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psychiatric</a:t>
            </a:r>
            <a:r>
              <a:rPr/>
              <a:t> </a:t>
            </a:r>
            <a:r>
              <a:rPr/>
              <a:t>services.</a:t>
            </a:r>
            <a:r>
              <a:rPr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94</a:t>
            </a:fld>
            <a:endParaRPr lang="en-US"/>
          </a:p>
        </p:txBody>
      </p:sp>
    </p:spTree>
  </p:cSld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I’m</a:t>
            </a:r>
            <a:r>
              <a:rPr/>
              <a:t> </a:t>
            </a:r>
            <a:r>
              <a:rPr/>
              <a:t>going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harsh</a:t>
            </a:r>
            <a:r>
              <a:rPr/>
              <a:t> </a:t>
            </a:r>
            <a:r>
              <a:rPr/>
              <a:t>words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now,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them.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don’t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place.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increasing</a:t>
            </a:r>
            <a:r>
              <a:rPr/>
              <a:t> </a:t>
            </a:r>
            <a:r>
              <a:rPr/>
              <a:t>recognition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tends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person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participate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fact,</a:t>
            </a:r>
            <a:r>
              <a:rPr/>
              <a:t> </a:t>
            </a:r>
            <a:r>
              <a:rPr/>
              <a:t>sometimes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harms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participants,</a:t>
            </a:r>
            <a:r>
              <a:rPr/>
              <a:t> </a:t>
            </a:r>
            <a:r>
              <a:rPr/>
              <a:t>through</a:t>
            </a:r>
            <a:r>
              <a:rPr/>
              <a:t> </a:t>
            </a:r>
            <a:r>
              <a:rPr/>
              <a:t>stigmatization,</a:t>
            </a:r>
            <a:r>
              <a:rPr/>
              <a:t> </a:t>
            </a:r>
            <a:r>
              <a:rPr/>
              <a:t>condescending</a:t>
            </a:r>
            <a:r>
              <a:rPr/>
              <a:t> </a:t>
            </a:r>
            <a:r>
              <a:rPr/>
              <a:t>attitudes,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reinforcement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harmful</a:t>
            </a:r>
            <a:r>
              <a:rPr/>
              <a:t> </a:t>
            </a:r>
            <a:r>
              <a:rPr/>
              <a:t>stereotypes.</a:t>
            </a:r>
            <a:r>
              <a:rPr/>
              <a:t> </a:t>
            </a:r>
            <a:r>
              <a:rPr/>
              <a:t>Researchers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abused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position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deceiving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goal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fail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recognize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respects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within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sense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abandonment,</a:t>
            </a:r>
            <a:r>
              <a:rPr/>
              <a:t> </a:t>
            </a:r>
            <a:r>
              <a:rPr/>
              <a:t>once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done,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never</a:t>
            </a:r>
            <a:r>
              <a:rPr/>
              <a:t> </a:t>
            </a:r>
            <a:r>
              <a:rPr/>
              <a:t>see</a:t>
            </a:r>
            <a:r>
              <a:rPr/>
              <a:t> </a:t>
            </a:r>
            <a:r>
              <a:rPr/>
              <a:t>or</a:t>
            </a:r>
            <a:r>
              <a:rPr/>
              <a:t> </a:t>
            </a:r>
            <a:r>
              <a:rPr/>
              <a:t>hear</a:t>
            </a:r>
            <a:r>
              <a:rPr/>
              <a:t> </a:t>
            </a:r>
            <a:r>
              <a:rPr/>
              <a:t>anything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work.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This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isn’t</a:t>
            </a:r>
            <a:r>
              <a:rPr/>
              <a:t> </a:t>
            </a:r>
            <a:r>
              <a:rPr/>
              <a:t>even</a:t>
            </a:r>
            <a:r>
              <a:rPr/>
              <a:t> </a:t>
            </a:r>
            <a:r>
              <a:rPr/>
              <a:t>true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hope.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happen</a:t>
            </a:r>
            <a:r>
              <a:rPr/>
              <a:t> </a:t>
            </a:r>
            <a:r>
              <a:rPr/>
              <a:t>much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“</a:t>
            </a:r>
            <a:r>
              <a:rPr/>
              <a:t>poisons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well</a:t>
            </a:r>
            <a:r>
              <a:rPr/>
              <a:t>”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difficult.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96</a:t>
            </a:fld>
            <a:endParaRPr lang="en-US"/>
          </a:p>
        </p:txBody>
      </p:sp>
    </p:spTree>
  </p:cSld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effort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avoid</a:t>
            </a:r>
            <a:r>
              <a:rPr/>
              <a:t> </a:t>
            </a:r>
            <a:r>
              <a:rPr/>
              <a:t>many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abuses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actively</a:t>
            </a:r>
            <a:r>
              <a:rPr/>
              <a:t> </a:t>
            </a:r>
            <a:r>
              <a:rPr/>
              <a:t>engaging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aspects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planning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conduct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write-up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results.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known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acronym</a:t>
            </a:r>
            <a:r>
              <a:rPr/>
              <a:t> </a:t>
            </a:r>
            <a:r>
              <a:rPr/>
              <a:t>PAR</a:t>
            </a:r>
            <a:r>
              <a:rPr/>
              <a:t> </a:t>
            </a:r>
            <a:r>
              <a:rPr/>
              <a:t>(Participatory</a:t>
            </a:r>
            <a:r>
              <a:rPr/>
              <a:t> </a:t>
            </a:r>
            <a:r>
              <a:rPr/>
              <a:t>Action</a:t>
            </a:r>
            <a:r>
              <a:rPr/>
              <a:t> </a:t>
            </a:r>
            <a:r>
              <a:rPr/>
              <a:t>Research).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restricted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type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(e.g.,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versus</a:t>
            </a:r>
            <a:r>
              <a:rPr/>
              <a:t> </a:t>
            </a:r>
            <a:r>
              <a:rPr/>
              <a:t>quantitative),</a:t>
            </a:r>
            <a:r>
              <a:rPr/>
              <a:t> </a:t>
            </a:r>
            <a:r>
              <a:rPr/>
              <a:t>except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is,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definition,</a:t>
            </a:r>
            <a:r>
              <a:rPr/>
              <a:t> </a:t>
            </a:r>
            <a:r>
              <a:rPr/>
              <a:t>field</a:t>
            </a:r>
            <a:r>
              <a:rPr/>
              <a:t> </a:t>
            </a:r>
            <a:r>
              <a:rPr/>
              <a:t>research.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97</a:t>
            </a:fld>
            <a:endParaRPr lang="en-US"/>
          </a:p>
        </p:txBody>
      </p:sp>
    </p:spTree>
  </p:cSld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easy.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time.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excellent</a:t>
            </a:r>
            <a:r>
              <a:rPr/>
              <a:t> </a:t>
            </a:r>
            <a:r>
              <a:rPr/>
              <a:t>communication</a:t>
            </a:r>
            <a:r>
              <a:rPr/>
              <a:t> </a:t>
            </a:r>
            <a:r>
              <a:rPr/>
              <a:t>skills,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listening</a:t>
            </a:r>
            <a:r>
              <a:rPr/>
              <a:t> </a:t>
            </a:r>
            <a:r>
              <a:rPr/>
              <a:t>skills.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It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feel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bit</a:t>
            </a:r>
            <a:r>
              <a:rPr/>
              <a:t> </a:t>
            </a:r>
            <a:r>
              <a:rPr/>
              <a:t>uncomfortable.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are,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needs,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values.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if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90%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researchers,</a:t>
            </a:r>
            <a:r>
              <a:rPr/>
              <a:t> </a:t>
            </a:r>
            <a:r>
              <a:rPr/>
              <a:t>you’re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introvert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begin</a:t>
            </a:r>
            <a:r>
              <a:rPr/>
              <a:t> </a:t>
            </a:r>
            <a:r>
              <a:rPr/>
              <a:t>with.</a:t>
            </a:r>
            <a:r>
              <a:rPr/>
              <a:t> </a:t>
            </a:r>
            <a:r>
              <a:rPr/>
              <a:t>I’m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comfort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over</a:t>
            </a:r>
            <a:r>
              <a:rPr/>
              <a:t> </a:t>
            </a:r>
            <a:r>
              <a:rPr/>
              <a:t>time,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I’ve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told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awkward.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98</a:t>
            </a:fld>
            <a:endParaRPr lang="en-US"/>
          </a:p>
        </p:txBody>
      </p:sp>
    </p:spTree>
  </p:cSld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several</a:t>
            </a:r>
            <a:r>
              <a:rPr/>
              <a:t> </a:t>
            </a:r>
            <a:r>
              <a:rPr/>
              <a:t>big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researcher.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participants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planning,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able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target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particular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Second,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design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attractive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participants.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greatly</a:t>
            </a:r>
            <a:r>
              <a:rPr/>
              <a:t> </a:t>
            </a:r>
            <a:r>
              <a:rPr/>
              <a:t>improve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participation</a:t>
            </a:r>
            <a:r>
              <a:rPr/>
              <a:t> </a:t>
            </a:r>
            <a:r>
              <a:rPr/>
              <a:t>rate.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involving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almost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place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naturalistic</a:t>
            </a:r>
            <a:r>
              <a:rPr/>
              <a:t> </a:t>
            </a:r>
            <a:r>
              <a:rPr/>
              <a:t>context,</a:t>
            </a:r>
            <a:r>
              <a:rPr/>
              <a:t> </a:t>
            </a:r>
            <a:r>
              <a:rPr/>
              <a:t>which</a:t>
            </a:r>
            <a:r>
              <a:rPr/>
              <a:t> </a:t>
            </a:r>
            <a:r>
              <a:rPr/>
              <a:t>improves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generalizability.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advantages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beyond</a:t>
            </a:r>
            <a:r>
              <a:rPr/>
              <a:t> </a:t>
            </a:r>
            <a:r>
              <a:rPr/>
              <a:t>just</a:t>
            </a:r>
            <a:r>
              <a:rPr/>
              <a:t> </a:t>
            </a:r>
            <a:r>
              <a:rPr/>
              <a:t>making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researcher,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arrogant.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commitment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insures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level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sustainability.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process</a:t>
            </a:r>
            <a:r>
              <a:rPr/>
              <a:t> </a:t>
            </a:r>
            <a:r>
              <a:rPr/>
              <a:t>helps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grow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develop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capacity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(and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actually</a:t>
            </a:r>
            <a:r>
              <a:rPr/>
              <a:t> </a:t>
            </a:r>
            <a:r>
              <a:rPr/>
              <a:t>benefits</a:t>
            </a:r>
            <a:r>
              <a:rPr/>
              <a:t> </a:t>
            </a:r>
            <a:r>
              <a:rPr/>
              <a:t>them).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world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theirs.</a:t>
            </a:r>
            <a:r>
              <a:rPr/>
              <a:t> </a:t>
            </a:r>
            <a:r>
              <a:rPr/>
              <a:t>They,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you,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learn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skills.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interactions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future</a:t>
            </a:r>
            <a:r>
              <a:rPr/>
              <a:t> </a:t>
            </a:r>
            <a:r>
              <a:rPr/>
              <a:t>researchers.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99</a:t>
            </a:fld>
            <a:endParaRPr lang="en-US"/>
          </a:p>
        </p:txBody>
      </p:sp>
    </p:spTree>
  </p:cSld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If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new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CBPR,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simple,</a:t>
            </a:r>
            <a:r>
              <a:rPr/>
              <a:t> </a:t>
            </a:r>
            <a:r>
              <a:rPr/>
              <a:t>important,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needed.</a:t>
            </a:r>
            <a:r>
              <a:rPr/>
              <a:t> </a:t>
            </a:r>
            <a:r>
              <a:rPr/>
              <a:t>Pick</a:t>
            </a:r>
            <a:r>
              <a:rPr/>
              <a:t> </a:t>
            </a:r>
            <a:r>
              <a:rPr/>
              <a:t>something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add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applied</a:t>
            </a:r>
            <a:r>
              <a:rPr/>
              <a:t> </a:t>
            </a:r>
            <a:r>
              <a:rPr/>
              <a:t>effectively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disparities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often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quite</a:t>
            </a:r>
            <a:r>
              <a:rPr/>
              <a:t> </a:t>
            </a:r>
            <a:r>
              <a:rPr/>
              <a:t>well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communities,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barriers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communities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delivering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uniformly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quality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care.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identify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overcome</a:t>
            </a:r>
            <a:r>
              <a:rPr/>
              <a:t> </a:t>
            </a:r>
            <a:r>
              <a:rPr/>
              <a:t>those</a:t>
            </a:r>
            <a:r>
              <a:rPr/>
              <a:t> </a:t>
            </a:r>
            <a:r>
              <a:rPr/>
              <a:t>barriers.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CBPR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ideal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complex</a:t>
            </a:r>
            <a:r>
              <a:rPr/>
              <a:t> </a:t>
            </a:r>
            <a:r>
              <a:rPr/>
              <a:t>interventions,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components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perspective.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Identify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resources.</a:t>
            </a:r>
            <a:r>
              <a:rPr/>
              <a:t> </a:t>
            </a:r>
            <a:r>
              <a:rPr/>
              <a:t>Keep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open</a:t>
            </a:r>
            <a:r>
              <a:rPr/>
              <a:t> </a:t>
            </a:r>
            <a:r>
              <a:rPr/>
              <a:t>mind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process.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little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insisting</a:t>
            </a:r>
            <a:r>
              <a:rPr/>
              <a:t> </a:t>
            </a:r>
            <a:r>
              <a:rPr/>
              <a:t>on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rigid</a:t>
            </a:r>
            <a:r>
              <a:rPr/>
              <a:t> </a:t>
            </a:r>
            <a:r>
              <a:rPr/>
              <a:t>approach.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understand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compromise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necessary.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sacrifice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things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order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cooperation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who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100</a:t>
            </a:fld>
            <a:endParaRPr lang="en-US"/>
          </a:p>
        </p:txBody>
      </p:sp>
    </p:spTree>
  </p:cSld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When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community,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arrogant,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can’t</a:t>
            </a:r>
            <a:r>
              <a:rPr/>
              <a:t> </a:t>
            </a:r>
            <a:r>
              <a:rPr/>
              <a:t>hide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light</a:t>
            </a:r>
            <a:r>
              <a:rPr/>
              <a:t> </a:t>
            </a:r>
            <a:r>
              <a:rPr/>
              <a:t>under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bushel</a:t>
            </a:r>
            <a:r>
              <a:rPr/>
              <a:t> </a:t>
            </a:r>
            <a:r>
              <a:rPr/>
              <a:t>either.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look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expertise.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been</a:t>
            </a:r>
            <a:r>
              <a:rPr/>
              <a:t> </a:t>
            </a:r>
            <a:r>
              <a:rPr/>
              <a:t>published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literature.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medical</a:t>
            </a:r>
            <a:r>
              <a:rPr/>
              <a:t> </a:t>
            </a:r>
            <a:r>
              <a:rPr/>
              <a:t>background</a:t>
            </a:r>
            <a:r>
              <a:rPr/>
              <a:t> </a:t>
            </a:r>
            <a:r>
              <a:rPr/>
              <a:t>makes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expert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diagnosing</a:t>
            </a:r>
            <a:r>
              <a:rPr/>
              <a:t> </a:t>
            </a:r>
            <a:r>
              <a:rPr/>
              <a:t>disease,</a:t>
            </a:r>
            <a:r>
              <a:rPr/>
              <a:t> </a:t>
            </a:r>
            <a:r>
              <a:rPr/>
              <a:t>knowing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treatments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available,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happens</a:t>
            </a:r>
            <a:r>
              <a:rPr/>
              <a:t> </a:t>
            </a:r>
            <a:r>
              <a:rPr/>
              <a:t>when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disease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left</a:t>
            </a:r>
            <a:r>
              <a:rPr/>
              <a:t> </a:t>
            </a:r>
            <a:r>
              <a:rPr/>
              <a:t>untreated.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also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advantage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understanding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standards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research,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BECAUSE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HAAVE</a:t>
            </a:r>
            <a:r>
              <a:rPr/>
              <a:t> </a:t>
            </a:r>
            <a:r>
              <a:rPr/>
              <a:t>HAD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BENEFIT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SUCH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GREAT</a:t>
            </a:r>
            <a:r>
              <a:rPr/>
              <a:t> </a:t>
            </a:r>
            <a:r>
              <a:rPr/>
              <a:t>TEACHER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METHODS</a:t>
            </a:r>
            <a:r>
              <a:rPr/>
              <a:t> </a:t>
            </a:r>
            <a:r>
              <a:rPr/>
              <a:t>CLASS!!!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measure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objectively,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value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prepare</a:t>
            </a:r>
            <a:r>
              <a:rPr/>
              <a:t> </a:t>
            </a:r>
            <a:r>
              <a:rPr/>
              <a:t>results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persuasive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101</a:t>
            </a:fld>
            <a:endParaRPr lang="en-US"/>
          </a:p>
        </p:txBody>
      </p:sp>
    </p:spTree>
  </p:cSld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insights</a:t>
            </a:r>
            <a:r>
              <a:rPr/>
              <a:t> </a:t>
            </a:r>
            <a:r>
              <a:rPr/>
              <a:t>into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local</a:t>
            </a:r>
            <a:r>
              <a:rPr/>
              <a:t> </a:t>
            </a:r>
            <a:r>
              <a:rPr/>
              <a:t>context.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knows</a:t>
            </a:r>
            <a:r>
              <a:rPr/>
              <a:t> </a:t>
            </a:r>
            <a:r>
              <a:rPr/>
              <a:t>best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specific</a:t>
            </a:r>
            <a:r>
              <a:rPr/>
              <a:t> </a:t>
            </a:r>
            <a:r>
              <a:rPr/>
              <a:t>needs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prioritize.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volunteers,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tell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refuse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know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adapt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proposed</a:t>
            </a:r>
            <a:r>
              <a:rPr/>
              <a:t> </a:t>
            </a:r>
            <a:r>
              <a:rPr/>
              <a:t>intervention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special</a:t>
            </a:r>
            <a:r>
              <a:rPr/>
              <a:t> </a:t>
            </a:r>
            <a:r>
              <a:rPr/>
              <a:t>features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general,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offer</a:t>
            </a:r>
            <a:r>
              <a:rPr/>
              <a:t> </a:t>
            </a:r>
            <a:r>
              <a:rPr/>
              <a:t>very</a:t>
            </a:r>
            <a:r>
              <a:rPr/>
              <a:t> </a:t>
            </a:r>
            <a:r>
              <a:rPr/>
              <a:t>pragmatic</a:t>
            </a:r>
            <a:r>
              <a:rPr/>
              <a:t> </a:t>
            </a:r>
            <a:r>
              <a:rPr/>
              <a:t>advice</a:t>
            </a:r>
            <a:r>
              <a:rPr/>
              <a:t> </a:t>
            </a:r>
            <a:r>
              <a:rPr/>
              <a:t>about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fit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their</a:t>
            </a:r>
            <a:r>
              <a:rPr/>
              <a:t> </a:t>
            </a:r>
            <a:r>
              <a:rPr/>
              <a:t>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102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You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instead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hypothesis.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seems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better.</a:t>
            </a:r>
            <a:r>
              <a:rPr/>
              <a:t> </a:t>
            </a:r>
            <a:r>
              <a:rPr/>
              <a:t>Starting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like</a:t>
            </a:r>
            <a:r>
              <a:rPr/>
              <a:t> </a:t>
            </a:r>
            <a:r>
              <a:rPr/>
              <a:t>putting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cart</a:t>
            </a:r>
            <a:r>
              <a:rPr/>
              <a:t> </a:t>
            </a:r>
            <a:r>
              <a:rPr/>
              <a:t>before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horse.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lot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there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no</a:t>
            </a:r>
            <a:r>
              <a:rPr/>
              <a:t> </a:t>
            </a:r>
            <a:r>
              <a:rPr/>
              <a:t>guarantee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find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data.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With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hypothesis,</a:t>
            </a:r>
            <a:r>
              <a:rPr/>
              <a:t> </a:t>
            </a:r>
            <a:r>
              <a:rPr/>
              <a:t>carefully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inclusion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exclusion</a:t>
            </a:r>
            <a:r>
              <a:rPr/>
              <a:t> </a:t>
            </a:r>
            <a:r>
              <a:rPr/>
              <a:t>criteria.</a:t>
            </a:r>
            <a:r>
              <a:rPr/>
              <a:t> </a:t>
            </a:r>
            <a:r>
              <a:rPr/>
              <a:t>List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important</a:t>
            </a:r>
            <a:r>
              <a:rPr/>
              <a:t> </a:t>
            </a:r>
            <a:r>
              <a:rPr/>
              <a:t>variables: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outcome</a:t>
            </a:r>
            <a:r>
              <a:rPr/>
              <a:t> </a:t>
            </a:r>
            <a:r>
              <a:rPr/>
              <a:t>variable,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independent</a:t>
            </a:r>
            <a:r>
              <a:rPr/>
              <a:t> </a:t>
            </a:r>
            <a:r>
              <a:rPr/>
              <a:t>variables,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any</a:t>
            </a:r>
            <a:r>
              <a:rPr/>
              <a:t> </a:t>
            </a:r>
            <a:r>
              <a:rPr/>
              <a:t>covariates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adjust</a:t>
            </a:r>
            <a:r>
              <a:rPr/>
              <a:t> </a:t>
            </a:r>
            <a:r>
              <a:rPr/>
              <a:t>for.</a:t>
            </a:r>
          </a:p>
          <a:p>
            <a:pPr lvl="0" marL="0" indent="0">
              <a:buNone/>
            </a:pPr>
          </a:p>
          <a:p>
            <a:pPr lvl="0" marL="0" indent="0">
              <a:buNone/>
            </a:pPr>
            <a:r>
              <a:rPr/>
              <a:t>Then</a:t>
            </a:r>
            <a:r>
              <a:rPr/>
              <a:t> </a:t>
            </a:r>
            <a:r>
              <a:rPr/>
              <a:t>start</a:t>
            </a:r>
            <a:r>
              <a:rPr/>
              <a:t> </a:t>
            </a:r>
            <a:r>
              <a:rPr/>
              <a:t>looking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some</a:t>
            </a:r>
            <a:r>
              <a:rPr/>
              <a:t> </a:t>
            </a:r>
            <a:r>
              <a:rPr/>
              <a:t>candidate</a:t>
            </a:r>
            <a:r>
              <a:rPr/>
              <a:t> </a:t>
            </a:r>
            <a:r>
              <a:rPr/>
              <a:t>databases.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right</a:t>
            </a:r>
            <a:r>
              <a:rPr/>
              <a:t> </a:t>
            </a:r>
            <a:r>
              <a:rPr/>
              <a:t>patients.</a:t>
            </a:r>
            <a:r>
              <a:rPr/>
              <a:t> </a:t>
            </a:r>
            <a:r>
              <a:rPr/>
              <a:t>Especially</a:t>
            </a:r>
            <a:r>
              <a:rPr/>
              <a:t> </a:t>
            </a:r>
            <a:r>
              <a:rPr/>
              <a:t>make</a:t>
            </a:r>
            <a:r>
              <a:rPr/>
              <a:t> </a:t>
            </a:r>
            <a:r>
              <a:rPr/>
              <a:t>sure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database</a:t>
            </a:r>
            <a:r>
              <a:rPr/>
              <a:t> </a:t>
            </a:r>
            <a:r>
              <a:rPr/>
              <a:t>provides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good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Maybe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has</a:t>
            </a:r>
            <a:r>
              <a:rPr/>
              <a:t> </a:t>
            </a:r>
            <a:r>
              <a:rPr/>
              <a:t>sick</a:t>
            </a:r>
            <a:r>
              <a:rPr/>
              <a:t> </a:t>
            </a:r>
            <a:r>
              <a:rPr/>
              <a:t>people,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healthy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group.</a:t>
            </a:r>
            <a:r>
              <a:rPr/>
              <a:t> </a:t>
            </a:r>
            <a:r>
              <a:rPr/>
              <a:t>There’s</a:t>
            </a:r>
            <a:r>
              <a:rPr/>
              <a:t> </a:t>
            </a:r>
            <a:r>
              <a:rPr/>
              <a:t>nothing</a:t>
            </a:r>
            <a:r>
              <a:rPr/>
              <a:t> </a:t>
            </a:r>
            <a:r>
              <a:rPr/>
              <a:t>worse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collecting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bunch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then</a:t>
            </a:r>
            <a:r>
              <a:rPr/>
              <a:t> </a:t>
            </a:r>
            <a:r>
              <a:rPr/>
              <a:t>finding</a:t>
            </a:r>
            <a:r>
              <a:rPr/>
              <a:t> </a:t>
            </a:r>
            <a:r>
              <a:rPr/>
              <a:t>out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group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5.xml" />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6.xml" />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7.xml" />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2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3.png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4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5.png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6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7.png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9.png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10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1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11.png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12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4.xml" /><Relationship Id="rId3" Type="http://schemas.openxmlformats.org/officeDocument/2006/relationships/image" Target="../media/image13.png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14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15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16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17.png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18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19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20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21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3.xml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22.png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5.xml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6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7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8.xml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9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0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1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3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4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5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6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7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8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9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0.xml" /><Relationship Id="rId3" Type="http://schemas.openxmlformats.org/officeDocument/2006/relationships/image" Target="../media/image23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1.xml" /><Relationship Id="rId3" Type="http://schemas.openxmlformats.org/officeDocument/2006/relationships/image" Target="../media/image24.png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2.xml" /><Relationship Id="rId3" Type="http://schemas.openxmlformats.org/officeDocument/2006/relationships/image" Target="../media/image25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3.xml" /><Relationship Id="rId3" Type="http://schemas.openxmlformats.org/officeDocument/2006/relationships/image" Target="../media/image26.png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4.xml" /><Relationship Id="rId3" Type="http://schemas.openxmlformats.org/officeDocument/2006/relationships/image" Target="../media/image27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5.xml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6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7.xml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8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9.xml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0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1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2.xml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3.xml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4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5.xml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6.xml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7.xml" /><Relationship Id="rId3" Type="http://schemas.openxmlformats.org/officeDocument/2006/relationships/image" Target="../media/image28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8.xml" /><Relationship Id="rId3" Type="http://schemas.openxmlformats.org/officeDocument/2006/relationships/image" Target="../media/image29.png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9.xml" />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0.xml" /><Relationship Id="rId3" Type="http://schemas.openxmlformats.org/officeDocument/2006/relationships/image" Target="../media/image30.png" />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1.xml" /><Relationship Id="rId3" Type="http://schemas.openxmlformats.org/officeDocument/2006/relationships/image" Target="../media/image31.png" />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2.xml" />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3.xml" /><Relationship Id="rId3" Type="http://schemas.openxmlformats.org/officeDocument/2006/relationships/image" Target="../media/image32.png" />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4.xml" /><Relationship Id="rId3" Type="http://schemas.openxmlformats.org/officeDocument/2006/relationships/image" Target="../media/image33.png" />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5.xml" />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6.xml" /><Relationship Id="rId3" Type="http://schemas.openxmlformats.org/officeDocument/2006/relationships/image" Target="../media/image34.png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7.xml" /><Relationship Id="rId3" Type="http://schemas.openxmlformats.org/officeDocument/2006/relationships/image" Target="../media/image35.png" />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8.xml" />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9.xml" /><Relationship Id="rId3" Type="http://schemas.openxmlformats.org/officeDocument/2006/relationships/image" Target="../media/image36.png" />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0.xml" /><Relationship Id="rId3" Type="http://schemas.openxmlformats.org/officeDocument/2006/relationships/image" Target="../media/image37.png" />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1.xml" />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2.xml" />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3.xml" />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6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Non-experimental</a:t>
            </a:r>
            <a:r>
              <a:rPr/>
              <a:t> </a:t>
            </a:r>
            <a:r>
              <a:rPr/>
              <a:t>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Steve</a:t>
            </a:r>
            <a:r>
              <a:rPr/>
              <a:t> </a:t>
            </a:r>
            <a:r>
              <a:rPr/>
              <a:t>Simon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Alternative</a:t>
            </a:r>
            <a:r>
              <a:rPr/>
              <a:t> </a:t>
            </a:r>
            <a:r>
              <a:rPr/>
              <a:t>strategy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 research hypothesis</a:t>
            </a:r>
          </a:p>
          <a:p>
            <a:pPr lvl="2"/>
            <a:r>
              <a:rPr/>
              <a:t>List the inclusion/exclusion criteria</a:t>
            </a:r>
          </a:p>
          <a:p>
            <a:pPr lvl="2"/>
            <a:r>
              <a:rPr/>
              <a:t>List the relevant variables</a:t>
            </a:r>
          </a:p>
          <a:p>
            <a:pPr lvl="1"/>
            <a:r>
              <a:rPr/>
              <a:t>Search databases to see if they are a good fit.</a:t>
            </a:r>
          </a:p>
          <a:p>
            <a:pPr lvl="2"/>
            <a:r>
              <a:rPr/>
              <a:t>Do they have the right patients?</a:t>
            </a:r>
          </a:p>
          <a:p>
            <a:pPr lvl="2"/>
            <a:r>
              <a:rPr/>
              <a:t>Where is your control group?</a:t>
            </a:r>
          </a:p>
          <a:p>
            <a:pPr lvl="2"/>
            <a:r>
              <a:rPr/>
              <a:t>Do they have the right variables?</a:t>
            </a:r>
          </a:p>
          <a:p>
            <a:pPr lvl="3"/>
            <a:r>
              <a:rPr/>
              <a:t>Find out if there are special qualifications for working with the database</a:t>
            </a:r>
          </a:p>
        </p:txBody>
      </p:sp>
    </p:spTree>
  </p:cSld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Pick a problem</a:t>
            </a:r>
          </a:p>
          <a:p>
            <a:pPr lvl="2"/>
            <a:r>
              <a:rPr/>
              <a:t>Simple</a:t>
            </a:r>
          </a:p>
          <a:p>
            <a:pPr lvl="2"/>
            <a:r>
              <a:rPr/>
              <a:t>Important</a:t>
            </a:r>
          </a:p>
          <a:p>
            <a:pPr lvl="2"/>
            <a:r>
              <a:rPr/>
              <a:t>Needed</a:t>
            </a:r>
          </a:p>
          <a:p>
            <a:pPr lvl="1"/>
            <a:r>
              <a:rPr/>
              <a:t>Ideal settings</a:t>
            </a:r>
          </a:p>
          <a:p>
            <a:pPr lvl="2"/>
            <a:r>
              <a:rPr/>
              <a:t>Health disparities</a:t>
            </a:r>
          </a:p>
          <a:p>
            <a:pPr lvl="2"/>
            <a:r>
              <a:rPr/>
              <a:t>Complex interventions</a:t>
            </a:r>
          </a:p>
          <a:p>
            <a:pPr lvl="1"/>
            <a:r>
              <a:rPr/>
              <a:t>Identify resources</a:t>
            </a:r>
          </a:p>
          <a:p>
            <a:pPr lvl="1"/>
            <a:r>
              <a:rPr/>
              <a:t>Keep an open mind</a:t>
            </a:r>
          </a:p>
          <a:p>
            <a:pPr lvl="1"/>
            <a:r>
              <a:rPr/>
              <a:t>Be willing to compromise</a:t>
            </a:r>
          </a:p>
        </p:txBody>
      </p:sp>
    </p:spTree>
  </p:cSld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Emphasize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strengths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you know that they don’t</a:t>
            </a:r>
          </a:p>
          <a:p>
            <a:pPr lvl="2"/>
            <a:r>
              <a:rPr/>
              <a:t>Existing research evidence</a:t>
            </a:r>
          </a:p>
          <a:p>
            <a:pPr lvl="2"/>
            <a:r>
              <a:rPr/>
              <a:t>Ability to diagnose</a:t>
            </a:r>
          </a:p>
          <a:p>
            <a:pPr lvl="2"/>
            <a:r>
              <a:rPr/>
              <a:t>Natural course and history of disease</a:t>
            </a:r>
          </a:p>
          <a:p>
            <a:pPr lvl="2"/>
            <a:r>
              <a:rPr/>
              <a:t>How to measure</a:t>
            </a:r>
          </a:p>
          <a:p>
            <a:pPr lvl="2"/>
            <a:r>
              <a:rPr/>
              <a:t>Research standards</a:t>
            </a:r>
          </a:p>
        </p:txBody>
      </p:sp>
    </p:spTree>
  </p:cSld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Understand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strengths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Things that they know that you don’t</a:t>
            </a:r>
          </a:p>
          <a:p>
            <a:pPr lvl="2"/>
            <a:r>
              <a:rPr/>
              <a:t>Specific needs of their community</a:t>
            </a:r>
          </a:p>
          <a:p>
            <a:pPr lvl="2"/>
            <a:r>
              <a:rPr/>
              <a:t>Where to find research volunteers</a:t>
            </a:r>
          </a:p>
          <a:p>
            <a:pPr lvl="2"/>
            <a:r>
              <a:rPr/>
              <a:t>What they will and will not tolerate</a:t>
            </a:r>
          </a:p>
          <a:p>
            <a:pPr lvl="2"/>
            <a:r>
              <a:rPr/>
              <a:t>How to tweak an intervention</a:t>
            </a:r>
          </a:p>
          <a:p>
            <a:pPr lvl="2"/>
            <a:r>
              <a:rPr/>
              <a:t>Pragmatic advice</a:t>
            </a:r>
          </a:p>
        </p:txBody>
      </p:sp>
    </p:spTree>
  </p:cSld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Observational studies (Cohort, Case-control, Cross-sectional, Historical control)</a:t>
            </a:r>
          </a:p>
          <a:p>
            <a:pPr lvl="2"/>
            <a:r>
              <a:rPr/>
              <a:t>Analysis of qualitative data (Phenomenology, Grounded theory, Ethnography, The case study, Narrative)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</a:t>
            </a:r>
            <a:r>
              <a:rPr/>
              <a:t> </a:t>
            </a:r>
            <a:r>
              <a:rPr/>
              <a:t>help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How has database been used previously?</a:t>
            </a:r>
          </a:p>
          <a:p>
            <a:pPr lvl="1"/>
            <a:r>
              <a:rPr/>
              <a:t>What has already been answered?</a:t>
            </a:r>
          </a:p>
          <a:p>
            <a:pPr lvl="1"/>
            <a:r>
              <a:rPr/>
              <a:t>What was their analysis plan?</a:t>
            </a:r>
          </a:p>
          <a:p>
            <a:pPr lvl="1"/>
            <a:r>
              <a:rPr/>
              <a:t>Understand the limitations.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Centers for Disease Control and Prevention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“</a:t>
            </a:r>
            <a:r>
              <a:rPr/>
              <a:t>The</a:t>
            </a:r>
            <a:r>
              <a:rPr/>
              <a:t> </a:t>
            </a:r>
            <a:r>
              <a:rPr/>
              <a:t>Nation’s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Protection</a:t>
            </a:r>
            <a:r>
              <a:rPr/>
              <a:t> </a:t>
            </a:r>
            <a:r>
              <a:rPr/>
              <a:t>Agency</a:t>
            </a:r>
            <a:r>
              <a:rPr/>
              <a:t>”</a:t>
            </a:r>
          </a:p>
        </p:txBody>
      </p:sp>
      <p:pic>
        <p:nvPicPr>
          <p:cNvPr descr="../images/06/cdc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Nationwide</a:t>
            </a:r>
            <a:r>
              <a:rPr/>
              <a:t> </a:t>
            </a:r>
            <a:r>
              <a:rPr/>
              <a:t>cross</a:t>
            </a:r>
            <a:r>
              <a:rPr/>
              <a:t> </a:t>
            </a:r>
            <a:r>
              <a:rPr/>
              <a:t>sectional</a:t>
            </a:r>
            <a:r>
              <a:rPr/>
              <a:t> </a:t>
            </a:r>
            <a:r>
              <a:rPr/>
              <a:t>surveys</a:t>
            </a:r>
          </a:p>
        </p:txBody>
      </p:sp>
      <p:pic>
        <p:nvPicPr>
          <p:cNvPr descr="../images/06/frieden07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Interview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i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Health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Nutrition</a:t>
            </a:r>
            <a:r>
              <a:rPr/>
              <a:t> </a:t>
            </a:r>
            <a:r>
              <a:rPr/>
              <a:t>Examination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han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Behavioral</a:t>
            </a:r>
            <a:r>
              <a:rPr/>
              <a:t> </a:t>
            </a:r>
            <a:r>
              <a:rPr/>
              <a:t>Risk</a:t>
            </a:r>
            <a:r>
              <a:rPr/>
              <a:t> </a:t>
            </a:r>
            <a:r>
              <a:rPr/>
              <a:t>Factor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brfs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Death</a:t>
            </a:r>
            <a:r>
              <a:rPr/>
              <a:t> </a:t>
            </a:r>
            <a:r>
              <a:rPr/>
              <a:t>Index</a:t>
            </a:r>
          </a:p>
        </p:txBody>
      </p:sp>
      <p:pic>
        <p:nvPicPr>
          <p:cNvPr descr="../images/06/ndi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Influenza</a:t>
            </a:r>
            <a:r>
              <a:rPr/>
              <a:t> </a:t>
            </a:r>
            <a:r>
              <a:rPr/>
              <a:t>Hospitalization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luserv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AutoNum type="arabicPeriod"/>
            </a:pPr>
            <a:r>
              <a:rPr/>
              <a:t>To distinguish different types of quantitative non-experimental approaches</a:t>
            </a:r>
          </a:p>
          <a:p>
            <a:pPr lvl="1">
              <a:buAutoNum type="arabicPeriod"/>
            </a:pPr>
            <a:r>
              <a:rPr/>
              <a:t>To discuss strengths and weaknesses of qualitative research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FluView</a:t>
            </a:r>
          </a:p>
        </p:txBody>
      </p:sp>
      <p:pic>
        <p:nvPicPr>
          <p:cNvPr descr="../images/06/fluview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Foodborne</a:t>
            </a:r>
            <a:r>
              <a:rPr/>
              <a:t> </a:t>
            </a:r>
            <a:r>
              <a:rPr/>
              <a:t>Diseases</a:t>
            </a:r>
            <a:r>
              <a:rPr/>
              <a:t> </a:t>
            </a:r>
            <a:r>
              <a:rPr/>
              <a:t>Active</a:t>
            </a:r>
            <a:r>
              <a:rPr/>
              <a:t> </a:t>
            </a:r>
            <a:r>
              <a:rPr/>
              <a:t>Surveillance</a:t>
            </a:r>
            <a:r>
              <a:rPr/>
              <a:t> </a:t>
            </a:r>
            <a:r>
              <a:rPr/>
              <a:t>Network</a:t>
            </a:r>
          </a:p>
        </p:txBody>
      </p:sp>
      <p:pic>
        <p:nvPicPr>
          <p:cNvPr descr="../images/06/foodnet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Active</a:t>
            </a:r>
            <a:r>
              <a:rPr/>
              <a:t> </a:t>
            </a:r>
            <a:r>
              <a:rPr/>
              <a:t>Bacterial</a:t>
            </a:r>
            <a:r>
              <a:rPr/>
              <a:t> </a:t>
            </a:r>
            <a:r>
              <a:rPr/>
              <a:t>Core</a:t>
            </a:r>
            <a:r>
              <a:rPr/>
              <a:t> </a:t>
            </a:r>
            <a:r>
              <a:rPr/>
              <a:t>Surveillance</a:t>
            </a:r>
          </a:p>
        </p:txBody>
      </p:sp>
      <p:pic>
        <p:nvPicPr>
          <p:cNvPr descr="../images/06/ab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CDC</a:t>
            </a:r>
          </a:p>
          <a:p>
            <a:pPr lvl="2"/>
            <a:r>
              <a:rPr/>
              <a:t>NHIS</a:t>
            </a:r>
          </a:p>
          <a:p>
            <a:pPr lvl="2"/>
            <a:r>
              <a:rPr/>
              <a:t>NHANES</a:t>
            </a:r>
          </a:p>
          <a:p>
            <a:pPr lvl="2"/>
            <a:r>
              <a:rPr/>
              <a:t>BRFSS</a:t>
            </a:r>
          </a:p>
          <a:p>
            <a:pPr lvl="2"/>
            <a:r>
              <a:rPr/>
              <a:t>NDI</a:t>
            </a:r>
          </a:p>
          <a:p>
            <a:pPr lvl="2"/>
            <a:r>
              <a:rPr/>
              <a:t>FluSurv-NET</a:t>
            </a:r>
          </a:p>
          <a:p>
            <a:pPr lvl="2"/>
            <a:r>
              <a:rPr/>
              <a:t>FluView</a:t>
            </a:r>
          </a:p>
          <a:p>
            <a:pPr lvl="2"/>
            <a:r>
              <a:rPr/>
              <a:t>FoodNet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Overview of the Bureau of the Census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United</a:t>
            </a:r>
            <a:r>
              <a:rPr/>
              <a:t> </a:t>
            </a:r>
            <a:r>
              <a:rPr/>
              <a:t>States</a:t>
            </a:r>
            <a:r>
              <a:rPr/>
              <a:t> </a:t>
            </a:r>
            <a:r>
              <a:rPr/>
              <a:t>Bureau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Census</a:t>
            </a:r>
          </a:p>
        </p:txBody>
      </p:sp>
      <p:pic>
        <p:nvPicPr>
          <p:cNvPr descr="../images/06/censu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68400" y="1600200"/>
            <a:ext cx="6819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Article</a:t>
            </a:r>
            <a:r>
              <a:rPr/>
              <a:t> </a:t>
            </a:r>
            <a:r>
              <a:rPr/>
              <a:t>I,</a:t>
            </a:r>
            <a:r>
              <a:rPr/>
              <a:t> </a:t>
            </a:r>
            <a:r>
              <a:rPr/>
              <a:t>Section</a:t>
            </a:r>
            <a:r>
              <a:rPr/>
              <a:t> </a:t>
            </a:r>
            <a:r>
              <a:rPr/>
              <a:t>II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U.S.</a:t>
            </a:r>
            <a:r>
              <a:rPr/>
              <a:t> </a:t>
            </a:r>
            <a:r>
              <a:rPr/>
              <a:t>Constitution</a:t>
            </a:r>
          </a:p>
        </p:txBody>
      </p:sp>
      <p:pic>
        <p:nvPicPr>
          <p:cNvPr descr="../images/06/constitutio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05100" y="1600200"/>
            <a:ext cx="3746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Integrated</a:t>
            </a:r>
            <a:r>
              <a:rPr/>
              <a:t> </a:t>
            </a:r>
            <a:r>
              <a:rPr/>
              <a:t>Public</a:t>
            </a:r>
            <a:r>
              <a:rPr/>
              <a:t> </a:t>
            </a:r>
            <a:r>
              <a:rPr/>
              <a:t>Use</a:t>
            </a:r>
            <a:r>
              <a:rPr/>
              <a:t> </a:t>
            </a:r>
            <a:r>
              <a:rPr/>
              <a:t>Microdata</a:t>
            </a:r>
            <a:r>
              <a:rPr/>
              <a:t> </a:t>
            </a:r>
            <a:r>
              <a:rPr/>
              <a:t>Series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Partnership</a:t>
            </a:r>
          </a:p>
        </p:txBody>
      </p:sp>
      <p:pic>
        <p:nvPicPr>
          <p:cNvPr descr="../images/06/ipum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c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Master</a:t>
            </a:r>
            <a:r>
              <a:rPr/>
              <a:t> </a:t>
            </a:r>
            <a:r>
              <a:rPr/>
              <a:t>Address</a:t>
            </a:r>
            <a:r>
              <a:rPr/>
              <a:t> </a:t>
            </a:r>
            <a:r>
              <a:rPr/>
              <a:t>File</a:t>
            </a:r>
          </a:p>
        </p:txBody>
      </p:sp>
      <p:pic>
        <p:nvPicPr>
          <p:cNvPr descr="../images/06/maf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55700" y="1600200"/>
            <a:ext cx="6832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Primary: data that you both collect and analyze.</a:t>
            </a:r>
          </a:p>
          <a:p>
            <a:pPr lvl="1"/>
            <a:r>
              <a:rPr/>
              <a:t>Secondary: you analyze someone else’s data</a:t>
            </a:r>
          </a:p>
          <a:p>
            <a:pPr lvl="2"/>
            <a:r>
              <a:rPr/>
              <a:t>“Secondary analysis of existing data” (Cheng 2014)</a:t>
            </a:r>
          </a:p>
          <a:p>
            <a:pPr lvl="1"/>
            <a:r>
              <a:rPr/>
              <a:t>Private versus government sources</a:t>
            </a:r>
          </a:p>
          <a:p>
            <a:pPr lvl="1"/>
            <a:r>
              <a:rPr/>
              <a:t>Ancillary studies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Census</a:t>
            </a:r>
            <a:r>
              <a:rPr/>
              <a:t> </a:t>
            </a:r>
            <a:r>
              <a:rPr/>
              <a:t>blocks</a:t>
            </a:r>
          </a:p>
        </p:txBody>
      </p:sp>
      <p:pic>
        <p:nvPicPr>
          <p:cNvPr descr="../images/06/census-block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Topologically</a:t>
            </a:r>
            <a:r>
              <a:rPr/>
              <a:t> </a:t>
            </a:r>
            <a:r>
              <a:rPr/>
              <a:t>Integrated</a:t>
            </a:r>
            <a:r>
              <a:rPr/>
              <a:t> </a:t>
            </a:r>
            <a:r>
              <a:rPr/>
              <a:t>Geographic</a:t>
            </a:r>
            <a:r>
              <a:rPr/>
              <a:t> </a:t>
            </a:r>
            <a:r>
              <a:rPr/>
              <a:t>Encoding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Referencing</a:t>
            </a:r>
            <a:r>
              <a:rPr/>
              <a:t> </a:t>
            </a:r>
            <a:r>
              <a:rPr/>
              <a:t>System</a:t>
            </a:r>
          </a:p>
        </p:txBody>
      </p:sp>
      <p:pic>
        <p:nvPicPr>
          <p:cNvPr descr="../images/06/tiger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American</a:t>
            </a:r>
            <a:r>
              <a:rPr/>
              <a:t> </a:t>
            </a:r>
            <a:r>
              <a:rPr/>
              <a:t>Housing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ah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Current</a:t>
            </a:r>
            <a:r>
              <a:rPr/>
              <a:t> </a:t>
            </a:r>
            <a:r>
              <a:rPr/>
              <a:t>Population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p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Consumer</a:t>
            </a:r>
            <a:r>
              <a:rPr/>
              <a:t> </a:t>
            </a:r>
            <a:r>
              <a:rPr/>
              <a:t>Expenditure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c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National</a:t>
            </a:r>
            <a:r>
              <a:rPr/>
              <a:t> </a:t>
            </a:r>
            <a:r>
              <a:rPr/>
              <a:t>Crime</a:t>
            </a:r>
            <a:r>
              <a:rPr/>
              <a:t> </a:t>
            </a:r>
            <a:r>
              <a:rPr/>
              <a:t>Victimization</a:t>
            </a:r>
            <a:r>
              <a:rPr/>
              <a:t> </a:t>
            </a:r>
            <a:r>
              <a:rPr/>
              <a:t>Survey</a:t>
            </a:r>
          </a:p>
        </p:txBody>
      </p:sp>
      <p:pic>
        <p:nvPicPr>
          <p:cNvPr descr="../images/06/ncv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181100" y="1600200"/>
            <a:ext cx="67818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Census</a:t>
            </a:r>
          </a:p>
          <a:p>
            <a:pPr lvl="2"/>
            <a:r>
              <a:rPr/>
              <a:t>ACS</a:t>
            </a:r>
          </a:p>
          <a:p>
            <a:pPr lvl="2"/>
            <a:r>
              <a:rPr/>
              <a:t>MAF</a:t>
            </a:r>
          </a:p>
          <a:p>
            <a:pPr lvl="2"/>
            <a:r>
              <a:rPr/>
              <a:t>Census blocks</a:t>
            </a:r>
          </a:p>
          <a:p>
            <a:pPr lvl="2"/>
            <a:r>
              <a:rPr/>
              <a:t>TIGER files</a:t>
            </a:r>
          </a:p>
          <a:p>
            <a:pPr lvl="2"/>
            <a:r>
              <a:rPr/>
              <a:t>AHS</a:t>
            </a:r>
          </a:p>
          <a:p>
            <a:pPr lvl="2"/>
            <a:r>
              <a:rPr/>
              <a:t>CPS</a:t>
            </a:r>
          </a:p>
          <a:p>
            <a:pPr lvl="2"/>
            <a:r>
              <a:rPr/>
              <a:t>CES</a:t>
            </a:r>
          </a:p>
          <a:p>
            <a:pPr lvl="2"/>
            <a:r>
              <a:rPr/>
              <a:t>NCVS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Overview of the Bureau of the Census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Cohort designs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Research</a:t>
            </a:r>
            <a:r>
              <a:rPr/>
              <a:t> </a:t>
            </a:r>
            <a:r>
              <a:rPr/>
              <a:t>Approaches</a:t>
            </a:r>
          </a:p>
        </p:txBody>
      </p:sp>
      <p:pic>
        <p:nvPicPr>
          <p:cNvPr descr="../images/image-06-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30400" y="1600200"/>
            <a:ext cx="527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Why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randomize</a:t>
            </a:r>
            <a:r>
              <a:rPr/>
              <a:t> </a:t>
            </a:r>
            <a:r>
              <a:rPr/>
              <a:t>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Can’t randomize because…</a:t>
            </a:r>
          </a:p>
          <a:p>
            <a:pPr lvl="2"/>
            <a:r>
              <a:rPr/>
              <a:t>Impossible</a:t>
            </a:r>
          </a:p>
          <a:p>
            <a:pPr lvl="2"/>
            <a:r>
              <a:rPr/>
              <a:t>Impractical</a:t>
            </a:r>
          </a:p>
          <a:p>
            <a:pPr lvl="2"/>
            <a:r>
              <a:rPr/>
              <a:t>Unethical</a:t>
            </a:r>
          </a:p>
          <a:p>
            <a:pPr lvl="2"/>
            <a:r>
              <a:rPr/>
              <a:t>Strong patient preference</a:t>
            </a:r>
          </a:p>
          <a:p>
            <a:pPr lvl="2"/>
            <a:r>
              <a:rPr/>
              <a:t>Retrospective studies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can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analyze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an</a:t>
            </a:r>
            <a:r>
              <a:rPr/>
              <a:t> </a:t>
            </a:r>
            <a:r>
              <a:rPr/>
              <a:t>already</a:t>
            </a:r>
            <a:r>
              <a:rPr/>
              <a:t> </a:t>
            </a:r>
            <a:r>
              <a:rPr/>
              <a:t>analyzed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Secondary data analysis is like eating left-over food.</a:t>
            </a:r>
          </a:p>
          <a:p>
            <a:pPr lvl="1"/>
            <a:r>
              <a:rPr/>
              <a:t>“Think different”</a:t>
            </a:r>
          </a:p>
          <a:p>
            <a:pPr lvl="2"/>
            <a:r>
              <a:rPr/>
              <a:t>Variables that are analyzed</a:t>
            </a:r>
          </a:p>
          <a:p>
            <a:pPr lvl="2"/>
            <a:r>
              <a:rPr/>
              <a:t>Relationships that are explored</a:t>
            </a:r>
          </a:p>
          <a:p>
            <a:pPr lvl="2"/>
            <a:r>
              <a:rPr/>
              <a:t>Different subsets of cases</a:t>
            </a:r>
          </a:p>
          <a:p>
            <a:pPr lvl="2"/>
            <a:r>
              <a:rPr/>
              <a:t>Different analysis techniques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Departures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Gliner</a:t>
            </a:r>
            <a:r>
              <a:rPr/>
              <a:t> </a:t>
            </a:r>
            <a:r>
              <a:rPr/>
              <a:t>et</a:t>
            </a:r>
            <a:r>
              <a:rPr/>
              <a:t> </a:t>
            </a:r>
            <a:r>
              <a:rPr/>
              <a:t>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“Observational” instead of “non-experimental”</a:t>
            </a:r>
          </a:p>
          <a:p>
            <a:pPr lvl="1"/>
            <a:r>
              <a:rPr/>
              <a:t>Categorize by sample selection</a:t>
            </a:r>
          </a:p>
          <a:p>
            <a:pPr lvl="2"/>
            <a:r>
              <a:rPr/>
              <a:t>Cohort</a:t>
            </a:r>
          </a:p>
          <a:p>
            <a:pPr lvl="2"/>
            <a:r>
              <a:rPr/>
              <a:t>Cross-sectional</a:t>
            </a:r>
          </a:p>
          <a:p>
            <a:pPr lvl="2"/>
            <a:r>
              <a:rPr/>
              <a:t>Case-control</a:t>
            </a:r>
          </a:p>
          <a:p>
            <a:pPr lvl="2"/>
            <a:r>
              <a:rPr/>
              <a:t>Historical control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Cohort defined by exposure</a:t>
            </a:r>
          </a:p>
          <a:p>
            <a:pPr lvl="1"/>
            <a:r>
              <a:rPr/>
              <a:t>Compared to unexposed controls</a:t>
            </a:r>
          </a:p>
          <a:p>
            <a:pPr lvl="1"/>
            <a:r>
              <a:rPr/>
              <a:t>Prospective or retrospective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Difficult for rare diseases, long latency</a:t>
            </a:r>
          </a:p>
          <a:p>
            <a:pPr lvl="2"/>
            <a:r>
              <a:rPr/>
              <a:t>Selection bias, 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Cohort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outcomes</a:t>
            </a:r>
          </a:p>
          <a:p>
            <a:pPr lvl="2"/>
            <a:r>
              <a:rPr/>
              <a:t>Easy to explain</a:t>
            </a:r>
          </a:p>
          <a:p>
            <a:pPr lvl="2"/>
            <a:r>
              <a:rPr/>
              <a:t>Well defined comparison group</a:t>
            </a:r>
          </a:p>
          <a:p>
            <a:pPr lvl="2"/>
            <a:r>
              <a:rPr/>
              <a:t>Adaptable to longitudinal analysis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Cohort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Case-control designs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Cases defined by outcome</a:t>
            </a:r>
          </a:p>
          <a:p>
            <a:pPr lvl="1"/>
            <a:r>
              <a:rPr/>
              <a:t>Comparison to controls without the outcome</a:t>
            </a:r>
          </a:p>
          <a:p>
            <a:pPr lvl="1"/>
            <a:r>
              <a:rPr/>
              <a:t>Always retrospective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Counter-intuitive appearance</a:t>
            </a:r>
          </a:p>
          <a:p>
            <a:pPr lvl="2"/>
            <a:r>
              <a:rPr/>
              <a:t>Difficulty in identifying good controls</a:t>
            </a:r>
          </a:p>
          <a:p>
            <a:pPr lvl="2"/>
            <a:r>
              <a:rPr/>
              <a:t>Confounding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Can examine multiple risk factors</a:t>
            </a:r>
          </a:p>
          <a:p>
            <a:pPr lvl="2"/>
            <a:r>
              <a:rPr/>
              <a:t>Efficient for rare diseases</a:t>
            </a:r>
          </a:p>
          <a:p>
            <a:pPr lvl="2"/>
            <a:r>
              <a:rPr/>
              <a:t>Great starting point for mysterious outcomes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Case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Selecting controls</a:t>
            </a:r>
          </a:p>
          <a:p>
            <a:pPr lvl="2"/>
            <a:r>
              <a:rPr/>
              <a:t>Hospital/clinic based</a:t>
            </a:r>
          </a:p>
          <a:p>
            <a:pPr lvl="2"/>
            <a:r>
              <a:rPr/>
              <a:t>Community</a:t>
            </a:r>
          </a:p>
          <a:p>
            <a:pPr lvl="2"/>
            <a:r>
              <a:rPr/>
              <a:t>Relative/friends</a:t>
            </a:r>
          </a:p>
          <a:p>
            <a:pPr lvl="2"/>
            <a:r>
              <a:rPr/>
              <a:t>Within the same cohort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Case-control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Cross-sectional designs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Combining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Third “V” in volume, velocity, and variety</a:t>
            </a:r>
          </a:p>
          <a:p>
            <a:pPr lvl="1"/>
            <a:r>
              <a:rPr/>
              <a:t>Not the same as systematic overview, think “mash-up”</a:t>
            </a:r>
          </a:p>
          <a:p>
            <a:pPr lvl="1"/>
            <a:r>
              <a:rPr/>
              <a:t>Examples</a:t>
            </a:r>
          </a:p>
          <a:p>
            <a:pPr lvl="2"/>
            <a:r>
              <a:rPr/>
              <a:t>Black box warnings and prescription use</a:t>
            </a:r>
          </a:p>
          <a:p>
            <a:pPr lvl="2"/>
            <a:r>
              <a:rPr/>
              <a:t>Staffing levels and patient complaints</a:t>
            </a:r>
          </a:p>
          <a:p>
            <a:pPr lvl="2"/>
            <a:r>
              <a:rPr/>
              <a:t>Pediatric asthma visits and housing survey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Single group</a:t>
            </a:r>
          </a:p>
          <a:p>
            <a:pPr lvl="2"/>
            <a:r>
              <a:rPr/>
              <a:t>No selection by exposure</a:t>
            </a:r>
          </a:p>
          <a:p>
            <a:pPr lvl="2"/>
            <a:r>
              <a:rPr/>
              <a:t>No selection by outcome</a:t>
            </a:r>
          </a:p>
          <a:p>
            <a:pPr lvl="1"/>
            <a:r>
              <a:rPr/>
              <a:t>Can be prospective or retrospective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Confusion about temporal ordering</a:t>
            </a:r>
          </a:p>
          <a:p>
            <a:pPr lvl="2"/>
            <a:r>
              <a:rPr/>
              <a:t>Selection bias, confounding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Cross-sectional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</a:t>
            </a:r>
          </a:p>
          <a:p>
            <a:pPr lvl="2"/>
            <a:r>
              <a:rPr/>
              <a:t>Examine multiple risk factors, multiple outcomes</a:t>
            </a:r>
          </a:p>
          <a:p>
            <a:pPr lvl="2"/>
            <a:r>
              <a:rPr/>
              <a:t>Realistic setting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Historical control designs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Controls separated by time</a:t>
            </a:r>
          </a:p>
          <a:p>
            <a:pPr lvl="2"/>
            <a:r>
              <a:rPr/>
              <a:t>Similar to the single group, pre-post measurement</a:t>
            </a:r>
          </a:p>
          <a:p>
            <a:pPr lvl="1"/>
            <a:r>
              <a:rPr/>
              <a:t>Sometimes separated by space</a:t>
            </a:r>
          </a:p>
          <a:p>
            <a:pPr lvl="2"/>
            <a:r>
              <a:rPr/>
              <a:t>Similar to the two group, post measurement only</a:t>
            </a:r>
          </a:p>
          <a:p>
            <a:pPr lvl="1"/>
            <a:r>
              <a:rPr/>
              <a:t>Often separated by both space and time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Historical</a:t>
            </a:r>
            <a:r>
              <a:rPr/>
              <a:t> </a:t>
            </a:r>
            <a:r>
              <a:rPr/>
              <a:t>control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Disadvantages</a:t>
            </a:r>
          </a:p>
          <a:p>
            <a:pPr lvl="2"/>
            <a:r>
              <a:rPr/>
              <a:t>Confounding</a:t>
            </a:r>
          </a:p>
          <a:p>
            <a:pPr lvl="1"/>
            <a:r>
              <a:rPr/>
              <a:t>Advantages</a:t>
            </a:r>
          </a:p>
          <a:p>
            <a:pPr lvl="2"/>
            <a:r>
              <a:rPr/>
              <a:t>Cheap and easy</a:t>
            </a:r>
          </a:p>
          <a:p>
            <a:pPr lvl="1"/>
            <a:r>
              <a:rPr/>
              <a:t>Settings with 100% morbidity or mortality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Historical control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Confusion among these designs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Retrospective cohort vs case-control design</a:t>
            </a:r>
          </a:p>
          <a:p>
            <a:pPr lvl="1"/>
            <a:r>
              <a:rPr/>
              <a:t>Prospectitve cohort vs cross-sectional design</a:t>
            </a:r>
          </a:p>
          <a:p>
            <a:pPr lvl="1"/>
            <a:r>
              <a:rPr/>
              <a:t>Historical control and the quasi-experimental design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489200" y="1600200"/>
            <a:ext cx="41656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724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Missing data</a:t>
            </a:r>
          </a:p>
          <a:p>
            <a:pPr lvl="2"/>
            <a:r>
              <a:rPr/>
              <a:t>Variables not collected</a:t>
            </a:r>
          </a:p>
          <a:p>
            <a:pPr lvl="2"/>
            <a:r>
              <a:rPr/>
              <a:t>Specific details not collected</a:t>
            </a:r>
          </a:p>
          <a:p>
            <a:pPr lvl="1"/>
            <a:r>
              <a:rPr/>
              <a:t>Wrong data</a:t>
            </a:r>
          </a:p>
          <a:p>
            <a:pPr lvl="2"/>
            <a:r>
              <a:rPr/>
              <a:t>Wrong time</a:t>
            </a:r>
          </a:p>
          <a:p>
            <a:pPr lvl="2"/>
            <a:r>
              <a:rPr/>
              <a:t>Wrong measures</a:t>
            </a:r>
          </a:p>
          <a:p>
            <a:pPr lvl="1"/>
            <a:r>
              <a:rPr/>
              <a:t>Stale data</a:t>
            </a:r>
          </a:p>
          <a:p>
            <a:pPr lvl="1"/>
            <a:r>
              <a:rPr/>
              <a:t>Unable to fix obvious errors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4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Confusion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designs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6)</a:t>
            </a:r>
          </a:p>
        </p:txBody>
      </p:sp>
      <p:pic>
        <p:nvPicPr>
          <p:cNvPr descr="../images/06/raffa0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85800" y="1600200"/>
            <a:ext cx="77851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Abstract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paper</a:t>
            </a:r>
          </a:p>
        </p:txBody>
      </p:sp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Confusion among these designs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Establishing causation in an observational design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Causation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observational</a:t>
            </a:r>
            <a:r>
              <a:rPr/>
              <a:t> </a:t>
            </a:r>
            <a:r>
              <a:rPr/>
              <a:t>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Observational designs CAN establish a causal relationship</a:t>
            </a:r>
          </a:p>
          <a:p>
            <a:pPr lvl="2"/>
            <a:r>
              <a:rPr/>
              <a:t>Just requires more work</a:t>
            </a:r>
          </a:p>
          <a:p>
            <a:pPr lvl="2"/>
            <a:r>
              <a:rPr/>
              <a:t>Control for confounding</a:t>
            </a:r>
          </a:p>
          <a:p>
            <a:pPr lvl="2"/>
            <a:r>
              <a:rPr/>
              <a:t>Bring in external evidence</a:t>
            </a:r>
          </a:p>
          <a:p>
            <a:pPr lvl="1"/>
            <a:r>
              <a:rPr/>
              <a:t>Hill’s nine criteria (strength, consistency, specificity, temporality, biological gradient, plausibility, experiment, analogy)</a:t>
            </a:r>
          </a:p>
        </p:txBody>
      </p:sp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Strength</a:t>
            </a:r>
          </a:p>
          <a:p>
            <a:pPr lvl="2"/>
            <a:r>
              <a:rPr/>
              <a:t>Large effects can only be overturned by large confounders.</a:t>
            </a:r>
          </a:p>
          <a:p>
            <a:pPr lvl="2"/>
            <a:r>
              <a:rPr/>
              <a:t>Weak effects can still be real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Consistency</a:t>
            </a:r>
          </a:p>
          <a:p>
            <a:pPr lvl="2"/>
            <a:r>
              <a:rPr/>
              <a:t>Replication across DIFFERENT study types</a:t>
            </a:r>
          </a:p>
        </p:txBody>
      </p:sp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Specificity</a:t>
            </a:r>
          </a:p>
          <a:p>
            <a:pPr lvl="2"/>
            <a:r>
              <a:rPr/>
              <a:t>Multiple cures or common bias?</a:t>
            </a:r>
          </a:p>
          <a:p>
            <a:pPr lvl="2"/>
            <a:r>
              <a:rPr/>
              <a:t>Deliberate inclusion of negative outcomes</a:t>
            </a:r>
          </a:p>
          <a:p>
            <a:pPr lvl="2"/>
            <a:r>
              <a:rPr/>
              <a:t>Exceptions: aspirin, smoking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(4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Temporality</a:t>
            </a:r>
          </a:p>
          <a:p>
            <a:pPr lvl="2"/>
            <a:r>
              <a:rPr/>
              <a:t>A has to precede B to be a cause</a:t>
            </a:r>
          </a:p>
          <a:p>
            <a:pPr lvl="2"/>
            <a:r>
              <a:rPr/>
              <a:t>Advantage of prospective studies</a:t>
            </a:r>
          </a:p>
          <a:p>
            <a:pPr lvl="2"/>
            <a:r>
              <a:rPr/>
              <a:t>Difficult for long latency diseases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(5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Biological gradient</a:t>
            </a:r>
          </a:p>
          <a:p>
            <a:pPr lvl="2"/>
            <a:r>
              <a:rPr/>
              <a:t>Dose response relationship</a:t>
            </a:r>
          </a:p>
          <a:p>
            <a:pPr lvl="2"/>
            <a:r>
              <a:rPr/>
              <a:t>Rule out some, but not all confounders</a:t>
            </a:r>
          </a:p>
          <a:p>
            <a:pPr lvl="2"/>
            <a:r>
              <a:rPr/>
              <a:t>Hormesis and other patterns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Time</a:t>
            </a:r>
          </a:p>
          <a:p>
            <a:pPr lvl="1"/>
            <a:r>
              <a:rPr/>
              <a:t>Money</a:t>
            </a:r>
          </a:p>
          <a:p>
            <a:pPr lvl="1"/>
            <a:r>
              <a:rPr/>
              <a:t>Support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(6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Plausibility</a:t>
            </a:r>
          </a:p>
          <a:p>
            <a:pPr lvl="2"/>
            <a:r>
              <a:rPr/>
              <a:t>Biological mechanism</a:t>
            </a:r>
          </a:p>
          <a:p>
            <a:pPr lvl="2"/>
            <a:r>
              <a:rPr/>
              <a:t>Dependent on current state of knowledge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(7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Coherence</a:t>
            </a:r>
          </a:p>
          <a:p>
            <a:pPr lvl="2"/>
            <a:r>
              <a:rPr/>
              <a:t>Follows natural history</a:t>
            </a:r>
          </a:p>
          <a:p>
            <a:pPr lvl="2"/>
            <a:r>
              <a:rPr/>
              <a:t>Consistent with biology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(8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Experiment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Hill’s</a:t>
            </a:r>
            <a:r>
              <a:rPr/>
              <a:t> </a:t>
            </a:r>
            <a:r>
              <a:rPr/>
              <a:t>criteria</a:t>
            </a:r>
            <a:r>
              <a:rPr/>
              <a:t> </a:t>
            </a:r>
            <a:r>
              <a:rPr/>
              <a:t>(9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9)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Analogy</a:t>
            </a:r>
          </a:p>
          <a:p>
            <a:pPr lvl="2"/>
            <a:r>
              <a:rPr/>
              <a:t>Similar to coherence?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Analysis of qualitative data, phenomenology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Analysis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Qualitative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Qualitative – 5 main approaches</a:t>
            </a:r>
          </a:p>
          <a:p>
            <a:pPr lvl="2"/>
            <a:r>
              <a:rPr/>
              <a:t>Phenomenology</a:t>
            </a:r>
          </a:p>
          <a:p>
            <a:pPr lvl="2"/>
            <a:r>
              <a:rPr/>
              <a:t>Grounded theory</a:t>
            </a:r>
          </a:p>
          <a:p>
            <a:pPr lvl="2"/>
            <a:r>
              <a:rPr/>
              <a:t>Ethnography</a:t>
            </a:r>
          </a:p>
          <a:p>
            <a:pPr lvl="2"/>
            <a:r>
              <a:rPr/>
              <a:t>Case study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Relies on a constructivist philosophy</a:t>
            </a:r>
          </a:p>
          <a:p>
            <a:pPr lvl="2"/>
            <a:r>
              <a:rPr/>
              <a:t>Rejection of the single reality of positivism</a:t>
            </a:r>
          </a:p>
          <a:p>
            <a:pPr lvl="2"/>
            <a:r>
              <a:rPr/>
              <a:t>Research protocol adapts as new information emerges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Phenomenom: “an observable fact or event” (Merriam-Webster)</a:t>
            </a:r>
          </a:p>
          <a:p>
            <a:pPr lvl="2"/>
            <a:r>
              <a:rPr/>
              <a:t>What meaning do people place on this fact or event?</a:t>
            </a:r>
          </a:p>
          <a:p>
            <a:pPr lvl="2"/>
            <a:r>
              <a:rPr/>
              <a:t>How do people construct their own reality around certain events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43100"/>
            <a:ext cx="8229600" cy="3327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phenomenology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allesen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235200"/>
            <a:ext cx="82296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Pallesen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Analysis of qualitative data, phenomenology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Grounded theory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Two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Individual</a:t>
            </a:r>
          </a:p>
          <a:p>
            <a:pPr lvl="2"/>
            <a:r>
              <a:rPr/>
              <a:t>More analysis options</a:t>
            </a:r>
          </a:p>
          <a:p>
            <a:pPr lvl="2"/>
            <a:r>
              <a:rPr/>
              <a:t>Privacy concerns</a:t>
            </a:r>
          </a:p>
          <a:p>
            <a:pPr lvl="1"/>
            <a:r>
              <a:rPr/>
              <a:t>Aggregate</a:t>
            </a:r>
          </a:p>
          <a:p>
            <a:pPr lvl="2"/>
            <a:r>
              <a:rPr/>
              <a:t>Mixture of apples and oranges</a:t>
            </a:r>
          </a:p>
          <a:p>
            <a:pPr lvl="2"/>
            <a:r>
              <a:rPr/>
              <a:t>Problems with the ecologic fallacy</a:t>
            </a:r>
          </a:p>
        </p:txBody>
      </p:sp>
    </p:spTree>
  </p:cSld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Generate theory from data collected from participants</a:t>
            </a:r>
          </a:p>
          <a:p>
            <a:pPr lvl="2"/>
            <a:r>
              <a:rPr/>
              <a:t>Inferences firmly “grounded” in the data</a:t>
            </a:r>
          </a:p>
          <a:p>
            <a:pPr lvl="2"/>
            <a:r>
              <a:rPr/>
              <a:t>Prior theoretical expectations avoided</a:t>
            </a:r>
          </a:p>
          <a:p>
            <a:pPr lvl="2"/>
            <a:r>
              <a:rPr/>
              <a:t>Sampling proceeds parallel to data collection &amp; analysis</a:t>
            </a:r>
          </a:p>
          <a:p>
            <a:pPr lvl="2"/>
            <a:r>
              <a:rPr/>
              <a:t>Research maintains skepticism, seeks disconfirming examples</a:t>
            </a:r>
          </a:p>
        </p:txBody>
      </p:sp>
    </p:spTree>
  </p:cSld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78000"/>
            <a:ext cx="8229600" cy="3657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grounded</a:t>
            </a:r>
            <a:r>
              <a:rPr/>
              <a:t> </a:t>
            </a:r>
            <a:r>
              <a:rPr/>
              <a:t>theory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greenfield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5500" y="1600200"/>
            <a:ext cx="4965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Greenfield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Advantages and disadvantages of secondary data analysis</a:t>
            </a:r>
          </a:p>
          <a:p>
            <a:pPr lvl="2"/>
            <a:r>
              <a:rPr/>
              <a:t>Overview of the Centers for Disease Control and Prevention</a:t>
            </a:r>
          </a:p>
          <a:p>
            <a:pPr lvl="2"/>
            <a:r>
              <a:rPr/>
              <a:t>Overview of the Bureau of the Census</a:t>
            </a:r>
          </a:p>
          <a:p>
            <a:pPr lvl="2"/>
            <a:r>
              <a:rPr/>
              <a:t>Cohort designs</a:t>
            </a:r>
          </a:p>
          <a:p>
            <a:pPr lvl="2"/>
            <a:r>
              <a:rPr/>
              <a:t>Case-control designs</a:t>
            </a:r>
          </a:p>
          <a:p>
            <a:pPr lvl="2"/>
            <a:r>
              <a:rPr/>
              <a:t>Cross-sectional designs</a:t>
            </a:r>
          </a:p>
          <a:p>
            <a:pPr lvl="2"/>
            <a:r>
              <a:rPr/>
              <a:t>Historical control designs</a:t>
            </a:r>
          </a:p>
          <a:p>
            <a:pPr lvl="2"/>
            <a:r>
              <a:rPr/>
              <a:t>Confusion among these designs</a:t>
            </a:r>
          </a:p>
          <a:p>
            <a:pPr lvl="2"/>
            <a:r>
              <a:rPr/>
              <a:t>Establishing causation in an observational design</a:t>
            </a:r>
          </a:p>
          <a:p>
            <a:pPr lvl="2"/>
            <a:r>
              <a:rPr/>
              <a:t>Analysis of qualitative data, phenomenology</a:t>
            </a:r>
          </a:p>
          <a:p>
            <a:pPr lvl="2"/>
            <a:r>
              <a:rPr/>
              <a:t>Grounded theory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Ethnography</a:t>
            </a:r>
          </a:p>
        </p:txBody>
      </p:sp>
    </p:spTree>
  </p:cSld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Study of individuals who share the same culture</a:t>
            </a:r>
          </a:p>
          <a:p>
            <a:pPr lvl="2"/>
            <a:r>
              <a:rPr/>
              <a:t>Methods developed in Sociology/Anthropology</a:t>
            </a:r>
          </a:p>
          <a:p>
            <a:pPr lvl="2"/>
            <a:r>
              <a:rPr/>
              <a:t>Strong emphasis on observation</a:t>
            </a:r>
          </a:p>
        </p:txBody>
      </p:sp>
    </p:spTree>
  </p:cSld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46100" y="1600200"/>
            <a:ext cx="80518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ethnography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khoe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" y="1600200"/>
            <a:ext cx="76073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Khoei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Ethnography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The case study</a:t>
            </a:r>
          </a:p>
        </p:txBody>
      </p:sp>
    </p:spTree>
  </p:cSld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In depth examination of a case or series of cases</a:t>
            </a:r>
          </a:p>
          <a:p>
            <a:pPr lvl="2"/>
            <a:r>
              <a:rPr/>
              <a:t>Not the same as a case report</a:t>
            </a:r>
          </a:p>
          <a:p>
            <a:pPr lvl="2"/>
            <a:r>
              <a:rPr/>
              <a:t>Viewed from a variety of lenses</a:t>
            </a:r>
          </a:p>
          <a:p>
            <a:pPr lvl="1"/>
            <a:r>
              <a:rPr/>
              <a:t>Narrow definition</a:t>
            </a:r>
          </a:p>
          <a:p>
            <a:pPr lvl="1"/>
            <a:r>
              <a:rPr/>
              <a:t>Emphasis on unusualness</a:t>
            </a:r>
          </a:p>
        </p:txBody>
      </p:sp>
    </p:spTree>
  </p:cSld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9177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Getting</a:t>
            </a:r>
            <a:r>
              <a:rPr/>
              <a:t> </a:t>
            </a:r>
            <a:r>
              <a:rPr/>
              <a:t>started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secondary</a:t>
            </a:r>
            <a:r>
              <a:rPr/>
              <a:t> </a:t>
            </a:r>
            <a:r>
              <a:rPr/>
              <a:t>data</a:t>
            </a:r>
            <a:r>
              <a:rPr/>
              <a:t> </a:t>
            </a:r>
            <a:r>
              <a:rPr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Start with an existing database</a:t>
            </a:r>
          </a:p>
          <a:p>
            <a:pPr lvl="1"/>
            <a:r>
              <a:rPr/>
              <a:t>Get familiar with the data</a:t>
            </a:r>
          </a:p>
          <a:p>
            <a:pPr lvl="2"/>
            <a:r>
              <a:rPr/>
              <a:t>What variables are there?</a:t>
            </a:r>
          </a:p>
          <a:p>
            <a:pPr lvl="2"/>
            <a:r>
              <a:rPr/>
              <a:t>What variables are not there?</a:t>
            </a:r>
          </a:p>
          <a:p>
            <a:pPr lvl="2"/>
            <a:r>
              <a:rPr/>
              <a:t>How are the variables coded?</a:t>
            </a:r>
          </a:p>
          <a:p>
            <a:pPr lvl="2"/>
            <a:r>
              <a:rPr/>
              <a:t>Identify potential pairs for associational studies</a:t>
            </a:r>
          </a:p>
          <a:p>
            <a:pPr lvl="1"/>
            <a:r>
              <a:rPr/>
              <a:t>Make sure you are answering an interesting question</a:t>
            </a:r>
          </a:p>
        </p:txBody>
      </p:sp>
    </p:spTree>
  </p:cSld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case</a:t>
            </a:r>
            <a:r>
              <a:rPr/>
              <a:t> </a:t>
            </a:r>
            <a:r>
              <a:rPr/>
              <a:t>study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phehlukwayo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765300"/>
            <a:ext cx="8229600" cy="367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Phehlukwayo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case study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Narrative</a:t>
            </a:r>
          </a:p>
        </p:txBody>
      </p:sp>
    </p:spTree>
  </p:cSld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(1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Narrative is a written account of an event</a:t>
            </a:r>
          </a:p>
          <a:p>
            <a:pPr lvl="2"/>
            <a:r>
              <a:rPr/>
              <a:t>Story developed from a variety of perspectives</a:t>
            </a:r>
          </a:p>
          <a:p>
            <a:pPr lvl="2"/>
            <a:r>
              <a:rPr/>
              <a:t>Use interviews, documents, artifacts</a:t>
            </a:r>
          </a:p>
        </p:txBody>
      </p:sp>
    </p:spTree>
  </p:cSld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(2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1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2120900"/>
            <a:ext cx="8229600" cy="2971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2019</a:t>
            </a:r>
            <a:r>
              <a:rPr/>
              <a:t> </a:t>
            </a:r>
            <a:r>
              <a:rPr/>
              <a:t>article</a:t>
            </a:r>
          </a:p>
        </p:txBody>
      </p:sp>
    </p:spTree>
  </p:cSld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Qualitative</a:t>
            </a:r>
            <a:r>
              <a:rPr/>
              <a:t> </a:t>
            </a:r>
            <a:r>
              <a:rPr/>
              <a:t>research:</a:t>
            </a:r>
            <a:r>
              <a:rPr/>
              <a:t> </a:t>
            </a:r>
            <a:r>
              <a:rPr/>
              <a:t>narrative</a:t>
            </a:r>
            <a:r>
              <a:rPr/>
              <a:t> </a:t>
            </a:r>
            <a:r>
              <a:rPr/>
              <a:t>(3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3)</a:t>
            </a:r>
          </a:p>
        </p:txBody>
      </p:sp>
      <p:pic>
        <p:nvPicPr>
          <p:cNvPr descr="../images/06/nakanishi02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5000" y="1600200"/>
            <a:ext cx="7886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56134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marL="0" indent="0" algn="ctr">
              <a:buNone/>
            </a:pPr>
            <a:r>
              <a:rPr/>
              <a:t>Image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Nakanishi</a:t>
            </a:r>
            <a:r>
              <a:rPr/>
              <a:t> </a:t>
            </a:r>
            <a:r>
              <a:rPr/>
              <a:t>2018</a:t>
            </a:r>
            <a:r>
              <a:rPr/>
              <a:t> </a:t>
            </a:r>
            <a:r>
              <a:rPr/>
              <a:t>abstract</a:t>
            </a:r>
          </a:p>
        </p:txBody>
      </p:sp>
    </p:spTree>
  </p:cSld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Break</a:t>
            </a:r>
            <a:r>
              <a:rPr/>
              <a:t> </a:t>
            </a:r>
            <a:r>
              <a:rPr/>
              <a:t>#14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What have you learned?</a:t>
            </a:r>
          </a:p>
          <a:p>
            <a:pPr lvl="2"/>
            <a:r>
              <a:rPr/>
              <a:t>Narrative</a:t>
            </a:r>
          </a:p>
          <a:p>
            <a:pPr lvl="1"/>
            <a:r>
              <a:rPr/>
              <a:t>What’s next?</a:t>
            </a:r>
          </a:p>
          <a:p>
            <a:pPr lvl="2"/>
            <a:r>
              <a:rPr/>
              <a:t>Community-Based Participatory Research</a:t>
            </a:r>
          </a:p>
        </p:txBody>
      </p:sp>
    </p:spTree>
  </p:cSld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Problems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“Researchers are like mosquitoes; they suck your blood and leave” from Cochran 2008.</a:t>
            </a:r>
          </a:p>
          <a:p>
            <a:pPr lvl="1"/>
            <a:r>
              <a:rPr/>
              <a:t>Harms of research</a:t>
            </a:r>
          </a:p>
          <a:p>
            <a:pPr lvl="2"/>
            <a:r>
              <a:rPr/>
              <a:t>Stigmatization</a:t>
            </a:r>
          </a:p>
          <a:p>
            <a:pPr lvl="2"/>
            <a:r>
              <a:rPr/>
              <a:t>Condescension</a:t>
            </a:r>
          </a:p>
          <a:p>
            <a:pPr lvl="2"/>
            <a:r>
              <a:rPr/>
              <a:t>Reinforcement of stereotypes</a:t>
            </a:r>
          </a:p>
          <a:p>
            <a:pPr lvl="2"/>
            <a:r>
              <a:rPr/>
              <a:t>Cultural insensitivity</a:t>
            </a:r>
          </a:p>
          <a:p>
            <a:pPr lvl="2"/>
            <a:r>
              <a:rPr/>
              <a:t>Failure to respect community standards</a:t>
            </a:r>
          </a:p>
          <a:p>
            <a:pPr lvl="2"/>
            <a:r>
              <a:rPr/>
              <a:t>Abandonment when the research is done</a:t>
            </a:r>
          </a:p>
          <a:p>
            <a:pPr lvl="2"/>
            <a:r>
              <a:rPr/>
              <a:t>Deception about true research purpose</a:t>
            </a:r>
          </a:p>
        </p:txBody>
      </p:sp>
    </p:spTree>
  </p:cSld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Community</a:t>
            </a:r>
            <a:r>
              <a:rPr/>
              <a:t> </a:t>
            </a:r>
            <a:r>
              <a:rPr/>
              <a:t>Based</a:t>
            </a:r>
            <a:r>
              <a:rPr/>
              <a:t> </a:t>
            </a:r>
            <a:r>
              <a:rPr/>
              <a:t>Participatory</a:t>
            </a:r>
            <a:r>
              <a:rPr/>
              <a:t> </a:t>
            </a:r>
            <a:r>
              <a:rPr/>
              <a:t>Research</a:t>
            </a:r>
            <a:r>
              <a:rPr/>
              <a:t> </a:t>
            </a:r>
            <a:r>
              <a:rPr/>
              <a:t>(CBPR)?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research methodology</a:t>
            </a:r>
          </a:p>
        </p:txBody>
      </p:sp>
    </p:spTree>
  </p:cSld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Disadvantages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Designed in collaboration with the people being researched</a:t>
            </a:r>
          </a:p>
          <a:p>
            <a:pPr lvl="1"/>
            <a:r>
              <a:rPr/>
              <a:t>Also known as Participatory Action Research (PAR)</a:t>
            </a:r>
          </a:p>
          <a:p>
            <a:pPr lvl="1"/>
            <a:r>
              <a:rPr/>
              <a:t>Not restricted to any particular research methodology</a:t>
            </a:r>
          </a:p>
        </p:txBody>
      </p:sp>
    </p:spTree>
  </p:cSld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Advantages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CBPR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Advantages to you, the researcher</a:t>
            </a:r>
          </a:p>
          <a:p>
            <a:pPr lvl="2"/>
            <a:r>
              <a:rPr/>
              <a:t>Precisely targeted intervention</a:t>
            </a:r>
          </a:p>
          <a:p>
            <a:pPr lvl="2"/>
            <a:r>
              <a:rPr/>
              <a:t>Improved participation rate</a:t>
            </a:r>
          </a:p>
          <a:p>
            <a:pPr lvl="2"/>
            <a:r>
              <a:rPr/>
              <a:t>Greater generalizability</a:t>
            </a:r>
          </a:p>
          <a:p>
            <a:pPr lvl="1"/>
            <a:r>
              <a:rPr/>
              <a:t>Advantages to the community</a:t>
            </a:r>
          </a:p>
          <a:p>
            <a:pPr lvl="2"/>
            <a:r>
              <a:rPr/>
              <a:t>Sustainability</a:t>
            </a:r>
          </a:p>
          <a:p>
            <a:pPr lvl="2"/>
            <a:r>
              <a:rPr/>
              <a:t>Greater community capacity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6 - Non-experimental studies</dc:title>
  <dc:creator>Steve Simon</dc:creator>
  <cp:keywords/>
  <dcterms:created xsi:type="dcterms:W3CDTF">2021-02-24T17:17:06Z</dcterms:created>
  <dcterms:modified xsi:type="dcterms:W3CDTF">2021-02-24T17:17:06Z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nit">
    <vt:lpwstr>(function(inputFile, encoding) { rmarkdown::render(inputFile, encoding = encoding, output_dir = “../results”, output_format = “all”) })</vt:lpwstr>
  </property>
  <property fmtid="{D5CDD505-2E9C-101B-9397-08002B2CF9AE}" pid="3" name="output">
    <vt:lpwstr/>
  </property>
</Properties>
</file>